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Delfina Tay" initials="MDT" lastIdx="1" clrIdx="0">
    <p:extLst>
      <p:ext uri="{19B8F6BF-5375-455C-9EA6-DF929625EA0E}">
        <p15:presenceInfo xmlns:p15="http://schemas.microsoft.com/office/powerpoint/2012/main" userId="fbfca03b2f201a4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24EC257-1693-4F45-B617-8954936E26F2}" type="datetimeFigureOut">
              <a:rPr lang="es-GT" smtClean="0"/>
              <a:t>24/10/2019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54DF1D-B556-40DD-9250-910568419BBC}" type="slidenum">
              <a:rPr lang="es-GT" smtClean="0"/>
              <a:t>‹Nº›</a:t>
            </a:fld>
            <a:endParaRPr lang="es-GT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474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C257-1693-4F45-B617-8954936E26F2}" type="datetimeFigureOut">
              <a:rPr lang="es-GT" smtClean="0"/>
              <a:t>24/10/2019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DF1D-B556-40DD-9250-910568419BB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559098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C257-1693-4F45-B617-8954936E26F2}" type="datetimeFigureOut">
              <a:rPr lang="es-GT" smtClean="0"/>
              <a:t>24/10/2019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DF1D-B556-40DD-9250-910568419BB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18220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C257-1693-4F45-B617-8954936E26F2}" type="datetimeFigureOut">
              <a:rPr lang="es-GT" smtClean="0"/>
              <a:t>24/10/2019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DF1D-B556-40DD-9250-910568419BB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74179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C257-1693-4F45-B617-8954936E26F2}" type="datetimeFigureOut">
              <a:rPr lang="es-GT" smtClean="0"/>
              <a:t>24/10/2019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DF1D-B556-40DD-9250-910568419BBC}" type="slidenum">
              <a:rPr lang="es-GT" smtClean="0"/>
              <a:t>‹Nº›</a:t>
            </a:fld>
            <a:endParaRPr lang="es-GT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4471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C257-1693-4F45-B617-8954936E26F2}" type="datetimeFigureOut">
              <a:rPr lang="es-GT" smtClean="0"/>
              <a:t>24/10/2019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DF1D-B556-40DD-9250-910568419BB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78790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C257-1693-4F45-B617-8954936E26F2}" type="datetimeFigureOut">
              <a:rPr lang="es-GT" smtClean="0"/>
              <a:t>24/10/2019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DF1D-B556-40DD-9250-910568419BB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569222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C257-1693-4F45-B617-8954936E26F2}" type="datetimeFigureOut">
              <a:rPr lang="es-GT" smtClean="0"/>
              <a:t>24/10/2019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DF1D-B556-40DD-9250-910568419BB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763530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C257-1693-4F45-B617-8954936E26F2}" type="datetimeFigureOut">
              <a:rPr lang="es-GT" smtClean="0"/>
              <a:t>24/10/2019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DF1D-B556-40DD-9250-910568419BB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348922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C257-1693-4F45-B617-8954936E26F2}" type="datetimeFigureOut">
              <a:rPr lang="es-GT" smtClean="0"/>
              <a:t>24/10/2019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DF1D-B556-40DD-9250-910568419BB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892086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C257-1693-4F45-B617-8954936E26F2}" type="datetimeFigureOut">
              <a:rPr lang="es-GT" smtClean="0"/>
              <a:t>24/10/2019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4DF1D-B556-40DD-9250-910568419BB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5062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24EC257-1693-4F45-B617-8954936E26F2}" type="datetimeFigureOut">
              <a:rPr lang="es-GT" smtClean="0"/>
              <a:t>24/10/2019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C54DF1D-B556-40DD-9250-910568419BBC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19035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227263"/>
            <a:ext cx="9144000" cy="2387600"/>
          </a:xfrm>
        </p:spPr>
        <p:txBody>
          <a:bodyPr/>
          <a:lstStyle/>
          <a:p>
            <a:r>
              <a:rPr lang="en-US" dirty="0"/>
              <a:t>BRIDGING THE GAP II</a:t>
            </a:r>
            <a:br>
              <a:rPr lang="es-GT" dirty="0"/>
            </a:b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3389081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Formas de discriminación:</a:t>
            </a:r>
            <a:endParaRPr lang="es-G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ES" sz="2400" dirty="0"/>
              <a:t>Directa</a:t>
            </a:r>
            <a:endParaRPr lang="es-GT" sz="2400" dirty="0"/>
          </a:p>
          <a:p>
            <a:pPr lvl="0"/>
            <a:r>
              <a:rPr lang="es-ES" sz="2400" dirty="0"/>
              <a:t>Indirecta</a:t>
            </a:r>
            <a:endParaRPr lang="es-GT" sz="2400" dirty="0"/>
          </a:p>
          <a:p>
            <a:pPr lvl="0"/>
            <a:r>
              <a:rPr lang="es-ES" sz="2400" dirty="0"/>
              <a:t>Denegación de ajustes razonables</a:t>
            </a:r>
            <a:endParaRPr lang="es-GT" sz="2400" dirty="0"/>
          </a:p>
          <a:p>
            <a:pPr lvl="0"/>
            <a:r>
              <a:rPr lang="es-ES" sz="2400" dirty="0"/>
              <a:t>Por asociación</a:t>
            </a:r>
            <a:endParaRPr lang="es-GT" sz="2400" dirty="0"/>
          </a:p>
          <a:p>
            <a:r>
              <a:rPr lang="es-ES" sz="2400" dirty="0"/>
              <a:t>Estructural o sistémica</a:t>
            </a:r>
            <a:endParaRPr lang="es-GT" sz="2400" dirty="0"/>
          </a:p>
        </p:txBody>
      </p:sp>
    </p:spTree>
    <p:extLst>
      <p:ext uri="{BB962C8B-B14F-4D97-AF65-F5344CB8AC3E}">
        <p14:creationId xmlns:p14="http://schemas.microsoft.com/office/powerpoint/2010/main" val="2997499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CRPD y CEDAW</a:t>
            </a:r>
            <a:br>
              <a:rPr lang="es-GT" dirty="0"/>
            </a:br>
            <a:r>
              <a:rPr lang="es-ES" dirty="0"/>
              <a:t>MEDIDAS ESPECÍFICAS O ESPECIALES</a:t>
            </a:r>
            <a:endParaRPr lang="es-G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ES" sz="2400" dirty="0"/>
              <a:t>Son medidas de acción afirmativa </a:t>
            </a:r>
            <a:endParaRPr lang="es-GT" sz="2400" dirty="0"/>
          </a:p>
          <a:p>
            <a:pPr lvl="0"/>
            <a:r>
              <a:rPr lang="es-ES" sz="2400" dirty="0"/>
              <a:t>Propósito es acelerar o lograr la igualdad de hecho de las personas con discapacidad.</a:t>
            </a:r>
            <a:endParaRPr lang="es-GT" sz="2400" dirty="0"/>
          </a:p>
          <a:p>
            <a:pPr lvl="0"/>
            <a:r>
              <a:rPr lang="es-ES" sz="2400" dirty="0"/>
              <a:t>Son de carácter temporal y no se considerarán como discriminación; las medidas cesarán cuando se hayan alcanzado los objetivos de igualdad de oportunidades y trato.</a:t>
            </a:r>
            <a:endParaRPr lang="es-GT" sz="2400" dirty="0"/>
          </a:p>
          <a:p>
            <a:pPr lvl="0"/>
            <a:r>
              <a:rPr lang="es-ES" sz="2400" dirty="0"/>
              <a:t>No deben perpetuar el aislamiento, la segregación, los estereotipos, la estigmatización u otros tipos de discriminación</a:t>
            </a:r>
            <a:endParaRPr lang="es-GT" sz="2400" dirty="0"/>
          </a:p>
        </p:txBody>
      </p:sp>
    </p:spTree>
    <p:extLst>
      <p:ext uri="{BB962C8B-B14F-4D97-AF65-F5344CB8AC3E}">
        <p14:creationId xmlns:p14="http://schemas.microsoft.com/office/powerpoint/2010/main" val="3194043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GT" dirty="0"/>
              <a:t>Declaración sobre la eliminación de la violencia contra la mujer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GT" sz="2400" dirty="0"/>
              <a:t>define la violencia contra la mujer como</a:t>
            </a:r>
          </a:p>
          <a:p>
            <a:r>
              <a:rPr lang="es-GT" sz="2400" dirty="0"/>
              <a:t> </a:t>
            </a:r>
          </a:p>
          <a:p>
            <a:r>
              <a:rPr lang="es-GT" sz="2400" dirty="0"/>
              <a:t>“Todo acto de violencia basado en la pertenencia al sexo femenino que tenga o pueda tener como resultado un daño o sufrimiento físico, sexual o psicológico para la mujer, así como las amenazas de tales actos, la coacción o la privación arbitraria de la libertad, tanto si se producen en la vida pública como en la vida privada.”</a:t>
            </a:r>
          </a:p>
          <a:p>
            <a:r>
              <a:rPr lang="es-GT" dirty="0"/>
              <a:t>	</a:t>
            </a:r>
            <a:r>
              <a:rPr lang="es-GT" sz="2400" dirty="0"/>
              <a:t>Resolución 48/104 de la Asamblea General, art. 1.</a:t>
            </a:r>
          </a:p>
        </p:txBody>
      </p:sp>
    </p:spTree>
    <p:extLst>
      <p:ext uri="{BB962C8B-B14F-4D97-AF65-F5344CB8AC3E}">
        <p14:creationId xmlns:p14="http://schemas.microsoft.com/office/powerpoint/2010/main" val="1905381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ALTA COMISIONADA PARA LOS DERECHOS HUMANOS DE NACIONES UNIDAS</a:t>
            </a:r>
            <a:br>
              <a:rPr lang="es-GT" dirty="0"/>
            </a:br>
            <a:endParaRPr lang="es-G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/>
              <a:t>Violencia en contra de mujeres y niñas con discapacidad abarca::</a:t>
            </a:r>
            <a:endParaRPr lang="es-GT" dirty="0"/>
          </a:p>
          <a:p>
            <a:r>
              <a:rPr lang="es-ES" dirty="0"/>
              <a:t> </a:t>
            </a:r>
            <a:endParaRPr lang="es-GT" dirty="0"/>
          </a:p>
          <a:p>
            <a:pPr lvl="0"/>
            <a:r>
              <a:rPr lang="es-GT" dirty="0"/>
              <a:t>la violencia practicada en forma de fuerza física,</a:t>
            </a:r>
          </a:p>
          <a:p>
            <a:pPr lvl="0"/>
            <a:r>
              <a:rPr lang="es-GT" dirty="0"/>
              <a:t>coacción legal,</a:t>
            </a:r>
          </a:p>
          <a:p>
            <a:pPr lvl="0"/>
            <a:r>
              <a:rPr lang="es-GT" dirty="0"/>
              <a:t>coerción económica,</a:t>
            </a:r>
          </a:p>
          <a:p>
            <a:pPr lvl="0"/>
            <a:r>
              <a:rPr lang="es-GT" dirty="0"/>
              <a:t>intimidación,</a:t>
            </a:r>
          </a:p>
          <a:p>
            <a:pPr lvl="0"/>
            <a:r>
              <a:rPr lang="es-GT" dirty="0"/>
              <a:t>manipulación psicológica,</a:t>
            </a:r>
          </a:p>
          <a:p>
            <a:pPr lvl="0"/>
            <a:r>
              <a:rPr lang="es-GT" dirty="0"/>
              <a:t>engaño y desinformación,</a:t>
            </a:r>
          </a:p>
          <a:p>
            <a:pPr lvl="0"/>
            <a:r>
              <a:rPr lang="es-GT" dirty="0"/>
              <a:t>la ausencia de consentimiento libre e informado constituye un componente fundamental</a:t>
            </a:r>
          </a:p>
          <a:p>
            <a:r>
              <a:rPr lang="es-GT" dirty="0"/>
              <a:t>	Aportación de la International </a:t>
            </a:r>
            <a:r>
              <a:rPr lang="es-GT" dirty="0" err="1"/>
              <a:t>Disability</a:t>
            </a:r>
            <a:r>
              <a:rPr lang="es-GT" dirty="0"/>
              <a:t> Alliance, de 18 de noviembre de 2011.</a:t>
            </a:r>
          </a:p>
        </p:txBody>
      </p:sp>
    </p:spTree>
    <p:extLst>
      <p:ext uri="{BB962C8B-B14F-4D97-AF65-F5344CB8AC3E}">
        <p14:creationId xmlns:p14="http://schemas.microsoft.com/office/powerpoint/2010/main" val="957343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RELATORA ESPECIAL SOBRE VIOLENCIA CONTRA LA MUJER, SUS CAUSAS Y CONSECUENCIAS</a:t>
            </a:r>
            <a:endParaRPr lang="es-G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INFORME TEMÁTICO SOBRE MUJERES CON DISCAPACIDAD – 2012</a:t>
            </a:r>
            <a:endParaRPr lang="es-GT" sz="2400" dirty="0"/>
          </a:p>
          <a:p>
            <a:r>
              <a:rPr lang="es-ES" sz="2400" dirty="0"/>
              <a:t> </a:t>
            </a:r>
            <a:endParaRPr lang="es-GT" sz="2400" dirty="0"/>
          </a:p>
          <a:p>
            <a:pPr lvl="0"/>
            <a:r>
              <a:rPr lang="es-ES" sz="2400" dirty="0"/>
              <a:t>Mujeres con discapacidad experimentan las mismas formas de violencia que las demás mujeres</a:t>
            </a:r>
            <a:endParaRPr lang="es-GT" sz="2400" dirty="0"/>
          </a:p>
          <a:p>
            <a:pPr lvl="0"/>
            <a:r>
              <a:rPr lang="es-ES" sz="2400" dirty="0"/>
              <a:t>Intersección género – discapacidad – otros factores = formas únicas de violencia, sus causas son únicas, y sus consecuencias son únicas</a:t>
            </a:r>
            <a:endParaRPr lang="es-GT" sz="2400" dirty="0"/>
          </a:p>
        </p:txBody>
      </p:sp>
    </p:spTree>
    <p:extLst>
      <p:ext uri="{BB962C8B-B14F-4D97-AF65-F5344CB8AC3E}">
        <p14:creationId xmlns:p14="http://schemas.microsoft.com/office/powerpoint/2010/main" val="10179825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FACTORES DE RIESGO DE VIOLENCIA</a:t>
            </a:r>
            <a:endParaRPr lang="es-G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GT" dirty="0"/>
              <a:t>Resolución 48/104 de la Asamblea General, art. 1.</a:t>
            </a:r>
          </a:p>
          <a:p>
            <a:r>
              <a:rPr lang="es-GT" dirty="0"/>
              <a:t>Aportación de la International </a:t>
            </a:r>
            <a:r>
              <a:rPr lang="es-GT" dirty="0" err="1"/>
              <a:t>Disability</a:t>
            </a:r>
            <a:r>
              <a:rPr lang="es-GT" dirty="0"/>
              <a:t> Alliance, de 18 de noviembre de 2011.</a:t>
            </a:r>
          </a:p>
          <a:p>
            <a:r>
              <a:rPr lang="es-UY" dirty="0"/>
              <a:t> </a:t>
            </a:r>
            <a:endParaRPr lang="es-GT" dirty="0"/>
          </a:p>
          <a:p>
            <a:pPr lvl="0"/>
            <a:r>
              <a:rPr lang="es-UY" dirty="0"/>
              <a:t>Persistencia de prejuicios, dependientes de otros, incapaces de tomar decisiones, etc.</a:t>
            </a:r>
            <a:endParaRPr lang="es-GT" dirty="0"/>
          </a:p>
          <a:p>
            <a:pPr lvl="0"/>
            <a:r>
              <a:rPr lang="es-UY" dirty="0"/>
              <a:t>Barreras comunicacionales</a:t>
            </a:r>
            <a:endParaRPr lang="es-GT" dirty="0"/>
          </a:p>
          <a:p>
            <a:pPr lvl="0"/>
            <a:r>
              <a:rPr lang="es-UY" dirty="0"/>
              <a:t>Aislamiento en instituciones de tipo residencial</a:t>
            </a:r>
            <a:endParaRPr lang="es-GT" dirty="0"/>
          </a:p>
          <a:p>
            <a:pPr lvl="0"/>
            <a:r>
              <a:rPr lang="es-UY" dirty="0"/>
              <a:t>Leyes que limitan la capacidad jurídica</a:t>
            </a:r>
            <a:endParaRPr lang="es-GT" dirty="0"/>
          </a:p>
          <a:p>
            <a:pPr lvl="0"/>
            <a:r>
              <a:rPr lang="es-UY" dirty="0"/>
              <a:t>Falta de información y accesibilidad a servicios de protección</a:t>
            </a:r>
            <a:endParaRPr lang="es-GT" dirty="0"/>
          </a:p>
          <a:p>
            <a:pPr lvl="0"/>
            <a:r>
              <a:rPr lang="es-UY" dirty="0"/>
              <a:t>Prejuicios sobre la sexualidad, que son asexuadas o </a:t>
            </a:r>
            <a:r>
              <a:rPr lang="es-UY" dirty="0" err="1"/>
              <a:t>hipersexuadas</a:t>
            </a:r>
            <a:endParaRPr lang="es-GT" dirty="0"/>
          </a:p>
          <a:p>
            <a:pPr lvl="0"/>
            <a:r>
              <a:rPr lang="es-UY" dirty="0"/>
              <a:t>Falta de educación sexual</a:t>
            </a:r>
            <a:endParaRPr lang="es-GT" dirty="0"/>
          </a:p>
          <a:p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458885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PARLAMENTO EUROPEO 2003</a:t>
            </a:r>
            <a:endParaRPr lang="es-G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GT" dirty="0"/>
              <a:t>Informe sobre la situación de las mujeres de los grupos minoritarios en la Unión Europea</a:t>
            </a:r>
          </a:p>
          <a:p>
            <a:pPr lvl="0"/>
            <a:r>
              <a:rPr lang="es-GT" dirty="0"/>
              <a:t>80% de mujeres con discapacidad es víctima de violencia</a:t>
            </a:r>
          </a:p>
          <a:p>
            <a:pPr lvl="0"/>
            <a:r>
              <a:rPr lang="es-GT" dirty="0"/>
              <a:t>Mujeres con discapacidad tienen 4 veces más riesgo de sufrir violencia sexual</a:t>
            </a:r>
          </a:p>
          <a:p>
            <a:pPr lvl="0"/>
            <a:r>
              <a:rPr lang="es-GT" dirty="0"/>
              <a:t>80% de mujeres institucionalizadas se exponen a riesgos de violencia de personas en su entorno.</a:t>
            </a:r>
          </a:p>
          <a:p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1171057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/>
              <a:t>MUJERES Y NIÑAS CON DISCAPACIDAD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GT" dirty="0"/>
              <a:t>Artículo 16 – Protección contra la explotación, la violencia y el abuso</a:t>
            </a:r>
          </a:p>
          <a:p>
            <a:r>
              <a:rPr lang="es-GT" dirty="0"/>
              <a:t> </a:t>
            </a:r>
          </a:p>
          <a:p>
            <a:pPr lvl="0"/>
            <a:r>
              <a:rPr lang="es-GT" dirty="0"/>
              <a:t>Violencia puede ser en ámbito privado o público, incluida violencia sexual</a:t>
            </a:r>
          </a:p>
          <a:p>
            <a:pPr lvl="0"/>
            <a:r>
              <a:rPr lang="es-GT" dirty="0"/>
              <a:t>Mayores riesgos para mujeres y niñas con discapacidad</a:t>
            </a:r>
          </a:p>
          <a:p>
            <a:pPr lvl="0"/>
            <a:r>
              <a:rPr lang="es-GT" dirty="0"/>
              <a:t>Mayores riesgos para mujeres sordas, </a:t>
            </a:r>
            <a:r>
              <a:rPr lang="es-GT" dirty="0" err="1"/>
              <a:t>sordociegas</a:t>
            </a:r>
            <a:r>
              <a:rPr lang="es-GT" dirty="0"/>
              <a:t>, con discapacidad intelectual o psicosocial, discapacidades múltiples</a:t>
            </a:r>
          </a:p>
          <a:p>
            <a:pPr lvl="0"/>
            <a:r>
              <a:rPr lang="es-GT" dirty="0"/>
              <a:t>Explotación económica, trata con fines de mendicidad forzada</a:t>
            </a:r>
          </a:p>
          <a:p>
            <a:pPr lvl="0"/>
            <a:r>
              <a:rPr lang="es-GT" dirty="0"/>
              <a:t>Prácticas sociales y culturales nocivas, tales como el matrimonio infantil, “muertes piadosas”, mutilación genital femenina, acusaciones de brujería, </a:t>
            </a:r>
            <a:r>
              <a:rPr lang="es-GT" dirty="0" err="1"/>
              <a:t>etc</a:t>
            </a:r>
            <a:endParaRPr lang="es-GT" dirty="0"/>
          </a:p>
          <a:p>
            <a:pPr lvl="0"/>
            <a:r>
              <a:rPr lang="es-GT" dirty="0"/>
              <a:t>Medidas de protección contra la violencia son inaccesibles – hogares de protección, líneas telefónicas, medidas de protección perimetral</a:t>
            </a:r>
          </a:p>
        </p:txBody>
      </p:sp>
    </p:spTree>
    <p:extLst>
      <p:ext uri="{BB962C8B-B14F-4D97-AF65-F5344CB8AC3E}">
        <p14:creationId xmlns:p14="http://schemas.microsoft.com/office/powerpoint/2010/main" val="41616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GT" dirty="0"/>
              <a:t>MUJERES Y NIÑAS CON DISCAPACIDAD</a:t>
            </a:r>
            <a:br>
              <a:rPr lang="es-GT" dirty="0"/>
            </a:br>
            <a:endParaRPr lang="es-G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61950" y="1714500"/>
            <a:ext cx="11430000" cy="4629150"/>
          </a:xfrm>
        </p:spPr>
        <p:txBody>
          <a:bodyPr>
            <a:normAutofit lnSpcReduction="10000"/>
          </a:bodyPr>
          <a:lstStyle/>
          <a:p>
            <a:r>
              <a:rPr lang="es-GT" dirty="0"/>
              <a:t>Deben ser consideradas fundamentalmente en CRPD:</a:t>
            </a:r>
          </a:p>
          <a:p>
            <a:r>
              <a:rPr lang="es-GT" dirty="0"/>
              <a:t>Artículo 23 –Respeto del hogar y de la familia y</a:t>
            </a:r>
          </a:p>
          <a:p>
            <a:r>
              <a:rPr lang="es-GT" dirty="0"/>
              <a:t>Artículo 25 - Salud</a:t>
            </a:r>
          </a:p>
          <a:p>
            <a:pPr lvl="0"/>
            <a:r>
              <a:rPr lang="es-GT" dirty="0"/>
              <a:t>Prejuicios que afectan la salud y derechos sexuales y reproductivos - SSRR, que son asexuadas o </a:t>
            </a:r>
            <a:r>
              <a:rPr lang="es-GT" dirty="0" err="1"/>
              <a:t>hipersexuadas</a:t>
            </a:r>
            <a:endParaRPr lang="es-GT" dirty="0"/>
          </a:p>
          <a:p>
            <a:pPr lvl="0"/>
            <a:r>
              <a:rPr lang="es-GT" dirty="0"/>
              <a:t>Falta de acceso a la información y educación sobre SSRR, por prejuicios y por falta de accesibilidad a información</a:t>
            </a:r>
          </a:p>
          <a:p>
            <a:pPr lvl="0"/>
            <a:r>
              <a:rPr lang="es-GT" dirty="0"/>
              <a:t>Falta de información aumenta riesgos de violencia, particularmente para mujeres y niñas con discapacidad intelectual, </a:t>
            </a:r>
            <a:r>
              <a:rPr lang="es-GT" dirty="0" err="1"/>
              <a:t>sordoceguera</a:t>
            </a:r>
            <a:r>
              <a:rPr lang="es-GT" dirty="0"/>
              <a:t> y múltiple</a:t>
            </a:r>
          </a:p>
          <a:p>
            <a:pPr lvl="0"/>
            <a:r>
              <a:rPr lang="es-GT" dirty="0"/>
              <a:t>Servicios de SSR no accesibles, instalaciones y transporte</a:t>
            </a:r>
          </a:p>
          <a:p>
            <a:pPr lvl="0"/>
            <a:r>
              <a:rPr lang="es-GT" dirty="0"/>
              <a:t>Actitud negativa y prejuicios del personal sanitario</a:t>
            </a:r>
          </a:p>
        </p:txBody>
      </p:sp>
    </p:spTree>
    <p:extLst>
      <p:ext uri="{BB962C8B-B14F-4D97-AF65-F5344CB8AC3E}">
        <p14:creationId xmlns:p14="http://schemas.microsoft.com/office/powerpoint/2010/main" val="27564149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/>
              <a:t>MUJERES Y NIÑAS CON DISCAPACIDAD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GT" dirty="0"/>
              <a:t>Deben ser consideradas fundamentalmente en CRPD</a:t>
            </a:r>
          </a:p>
          <a:p>
            <a:r>
              <a:rPr lang="es-GT" dirty="0"/>
              <a:t> </a:t>
            </a:r>
          </a:p>
          <a:p>
            <a:r>
              <a:rPr lang="es-GT" dirty="0"/>
              <a:t>Violación de derechos que impactan desproporcionadamente a mujeres y niñas con discapacidad</a:t>
            </a:r>
          </a:p>
          <a:p>
            <a:r>
              <a:rPr lang="es-GT" dirty="0"/>
              <a:t> </a:t>
            </a:r>
          </a:p>
          <a:p>
            <a:pPr lvl="0"/>
            <a:r>
              <a:rPr lang="es-GT" dirty="0"/>
              <a:t>Persistencia de prejuicios, mitos y estereotipos, Artículo 8</a:t>
            </a:r>
          </a:p>
          <a:p>
            <a:r>
              <a:rPr lang="es-GT" dirty="0"/>
              <a:t> </a:t>
            </a:r>
          </a:p>
          <a:p>
            <a:pPr lvl="0"/>
            <a:r>
              <a:rPr lang="es-GT" dirty="0"/>
              <a:t>Son cargas familiares o sociales</a:t>
            </a:r>
          </a:p>
          <a:p>
            <a:pPr lvl="0"/>
            <a:r>
              <a:rPr lang="es-GT" dirty="0"/>
              <a:t>Son dependientes</a:t>
            </a:r>
          </a:p>
          <a:p>
            <a:pPr lvl="0"/>
            <a:r>
              <a:rPr lang="es-GT" dirty="0"/>
              <a:t>Son ineptas, débiles o inútiles</a:t>
            </a:r>
          </a:p>
          <a:p>
            <a:pPr lvl="0"/>
            <a:r>
              <a:rPr lang="es-GT" dirty="0"/>
              <a:t>Son asexuadas, inactivas o </a:t>
            </a:r>
            <a:r>
              <a:rPr lang="es-GT" dirty="0" err="1"/>
              <a:t>hipersexuadas</a:t>
            </a:r>
            <a:r>
              <a:rPr lang="es-GT" dirty="0"/>
              <a:t>, perversas</a:t>
            </a:r>
          </a:p>
          <a:p>
            <a:pPr lvl="0"/>
            <a:r>
              <a:rPr lang="es-GT" dirty="0"/>
              <a:t>Asociadas a brujerías, supersticiones, que traen mala o buena suerte</a:t>
            </a:r>
          </a:p>
        </p:txBody>
      </p:sp>
    </p:spTree>
    <p:extLst>
      <p:ext uri="{BB962C8B-B14F-4D97-AF65-F5344CB8AC3E}">
        <p14:creationId xmlns:p14="http://schemas.microsoft.com/office/powerpoint/2010/main" val="178988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524000" y="876299"/>
            <a:ext cx="9144000" cy="1262063"/>
          </a:xfrm>
        </p:spPr>
        <p:txBody>
          <a:bodyPr/>
          <a:lstStyle/>
          <a:p>
            <a:r>
              <a:rPr lang="en-US" dirty="0"/>
              <a:t>WEBINARIO: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992438"/>
            <a:ext cx="9144000" cy="2932112"/>
          </a:xfrm>
        </p:spPr>
        <p:txBody>
          <a:bodyPr>
            <a:normAutofit fontScale="25000" lnSpcReduction="20000"/>
          </a:bodyPr>
          <a:lstStyle/>
          <a:p>
            <a:r>
              <a:rPr lang="es-GT" sz="11200" b="1" dirty="0"/>
              <a:t>MUJERES Y NIÑAS CON DISCAPACIDAD</a:t>
            </a:r>
          </a:p>
          <a:p>
            <a:r>
              <a:rPr lang="es-GT" sz="11200" b="1" dirty="0"/>
              <a:t> </a:t>
            </a:r>
          </a:p>
          <a:p>
            <a:r>
              <a:rPr lang="es-GT" sz="11200" b="1" dirty="0"/>
              <a:t>Facilitadora:</a:t>
            </a:r>
          </a:p>
          <a:p>
            <a:r>
              <a:rPr lang="es-GT" sz="11200" b="1" dirty="0"/>
              <a:t>Silvia </a:t>
            </a:r>
            <a:r>
              <a:rPr lang="es-GT" sz="11200" b="1" dirty="0" err="1"/>
              <a:t>Quan</a:t>
            </a:r>
            <a:endParaRPr lang="es-GT" sz="11200" b="1" dirty="0"/>
          </a:p>
          <a:p>
            <a:r>
              <a:rPr lang="es-GT" sz="11200" b="1" dirty="0"/>
              <a:t> </a:t>
            </a:r>
          </a:p>
          <a:p>
            <a:r>
              <a:rPr lang="es-GT" sz="11200" b="1" dirty="0"/>
              <a:t>30 de octubre de 2019</a:t>
            </a:r>
          </a:p>
          <a:p>
            <a:endParaRPr lang="es-GT" sz="8800" dirty="0"/>
          </a:p>
          <a:p>
            <a:endParaRPr lang="es-GT" sz="8800" b="1" dirty="0"/>
          </a:p>
        </p:txBody>
      </p:sp>
    </p:spTree>
    <p:extLst>
      <p:ext uri="{BB962C8B-B14F-4D97-AF65-F5344CB8AC3E}">
        <p14:creationId xmlns:p14="http://schemas.microsoft.com/office/powerpoint/2010/main" val="30055190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/>
              <a:t>MUJERES Y NIÑAS CON DISCAPACIDAD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GT" sz="2400" dirty="0"/>
              <a:t>Deben ser consideradas fundamentalmente en CRPD </a:t>
            </a:r>
          </a:p>
          <a:p>
            <a:r>
              <a:rPr lang="es-GT" sz="2400" dirty="0"/>
              <a:t>Violación de derechos que impactan desproporcionadamente a mujeres y niñas con discapacidad </a:t>
            </a:r>
          </a:p>
          <a:p>
            <a:pPr lvl="0"/>
            <a:r>
              <a:rPr lang="es-GT" sz="2400" dirty="0"/>
              <a:t>Denegación de capacidad jurídica, Artículo 12 </a:t>
            </a:r>
          </a:p>
          <a:p>
            <a:pPr lvl="0"/>
            <a:r>
              <a:rPr lang="es-GT" sz="2400" dirty="0"/>
              <a:t>Impedimento para tomar decisiones</a:t>
            </a:r>
          </a:p>
          <a:p>
            <a:pPr lvl="0"/>
            <a:r>
              <a:rPr lang="es-GT" sz="2400" dirty="0"/>
              <a:t>Terceros deciden tratamientos médicos o psiquiátricos forzados</a:t>
            </a:r>
          </a:p>
          <a:p>
            <a:pPr lvl="0"/>
            <a:r>
              <a:rPr lang="es-GT" sz="2400" dirty="0"/>
              <a:t>Esterilización forzada</a:t>
            </a:r>
          </a:p>
          <a:p>
            <a:pPr lvl="0"/>
            <a:r>
              <a:rPr lang="es-GT" sz="2400" dirty="0"/>
              <a:t>Denegación de voluntad para casarse o para fundar una familia</a:t>
            </a:r>
          </a:p>
        </p:txBody>
      </p:sp>
    </p:spTree>
    <p:extLst>
      <p:ext uri="{BB962C8B-B14F-4D97-AF65-F5344CB8AC3E}">
        <p14:creationId xmlns:p14="http://schemas.microsoft.com/office/powerpoint/2010/main" val="5847192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/>
              <a:t>MUJERES Y NIÑAS CON DISCAPACIDAD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1714500"/>
            <a:ext cx="10763250" cy="4857750"/>
          </a:xfrm>
        </p:spPr>
        <p:txBody>
          <a:bodyPr>
            <a:noAutofit/>
          </a:bodyPr>
          <a:lstStyle/>
          <a:p>
            <a:r>
              <a:rPr lang="es-GT" sz="2400" dirty="0"/>
              <a:t>Deben ser consideradas fundamentalmente en CRPD </a:t>
            </a:r>
          </a:p>
          <a:p>
            <a:r>
              <a:rPr lang="es-GT" sz="2400" dirty="0"/>
              <a:t>Violación de derechos que impactan desproporcionadamente a mujeres y niñas con discapacidad</a:t>
            </a:r>
          </a:p>
          <a:p>
            <a:pPr lvl="0"/>
            <a:r>
              <a:rPr lang="es-GT" sz="2400" dirty="0"/>
              <a:t>Acceso a la justicia, artículo 13 </a:t>
            </a:r>
          </a:p>
          <a:p>
            <a:r>
              <a:rPr lang="es-GT" sz="2400" dirty="0"/>
              <a:t>Prejuicio que son incapaces de comprender lo que les sucede</a:t>
            </a:r>
          </a:p>
          <a:p>
            <a:pPr lvl="0"/>
            <a:r>
              <a:rPr lang="es-GT" sz="2400" dirty="0"/>
              <a:t>Testimonios no son válidos por incapacidad legal</a:t>
            </a:r>
          </a:p>
          <a:p>
            <a:pPr lvl="0"/>
            <a:r>
              <a:rPr lang="es-GT" sz="2400" dirty="0"/>
              <a:t>Testimonios no son creíbles</a:t>
            </a:r>
          </a:p>
          <a:p>
            <a:pPr lvl="0"/>
            <a:r>
              <a:rPr lang="es-GT" sz="2400" dirty="0"/>
              <a:t>Con frecuencia, sus representantes o tutores son los agresores, temor a denunciar</a:t>
            </a:r>
          </a:p>
          <a:p>
            <a:pPr lvl="0"/>
            <a:r>
              <a:rPr lang="es-GT" sz="2400" dirty="0"/>
              <a:t>No existen ajustes de procedimiento</a:t>
            </a:r>
          </a:p>
        </p:txBody>
      </p:sp>
    </p:spTree>
    <p:extLst>
      <p:ext uri="{BB962C8B-B14F-4D97-AF65-F5344CB8AC3E}">
        <p14:creationId xmlns:p14="http://schemas.microsoft.com/office/powerpoint/2010/main" val="14178410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GT" dirty="0"/>
              <a:t>MUJERES Y NIÑAS CON DISCAPACIDAD</a:t>
            </a:r>
            <a:br>
              <a:rPr lang="es-GT" dirty="0"/>
            </a:br>
            <a:endParaRPr lang="es-G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850" y="1828800"/>
            <a:ext cx="11868150" cy="4857750"/>
          </a:xfrm>
        </p:spPr>
        <p:txBody>
          <a:bodyPr>
            <a:noAutofit/>
          </a:bodyPr>
          <a:lstStyle/>
          <a:p>
            <a:r>
              <a:rPr lang="es-GT" sz="2400" dirty="0"/>
              <a:t>Deben ser consideradas fundamentalmente en CRPD </a:t>
            </a:r>
          </a:p>
          <a:p>
            <a:r>
              <a:rPr lang="es-GT" sz="2400" dirty="0"/>
              <a:t>Violación de derechos que impactan desproporcionadamente a mujeres y niñas con discapacidad</a:t>
            </a:r>
          </a:p>
          <a:p>
            <a:pPr lvl="0"/>
            <a:r>
              <a:rPr lang="es-GT" sz="2400" dirty="0"/>
              <a:t>Institucionalización forzada, artículo 14 </a:t>
            </a:r>
          </a:p>
          <a:p>
            <a:pPr lvl="0"/>
            <a:r>
              <a:rPr lang="es-GT" sz="2400" dirty="0"/>
              <a:t>Riesgos mucho mayores a violencia por parte del personal</a:t>
            </a:r>
          </a:p>
          <a:p>
            <a:pPr lvl="0"/>
            <a:r>
              <a:rPr lang="es-GT" sz="2400" dirty="0"/>
              <a:t>Aislamiento impide acceso a medidas de protección</a:t>
            </a:r>
          </a:p>
          <a:p>
            <a:pPr lvl="0"/>
            <a:r>
              <a:rPr lang="es-GT" sz="2400" dirty="0"/>
              <a:t>Formas específicas de violencia: ser desvestidas y manipuladas físicamente, la </a:t>
            </a:r>
            <a:r>
              <a:rPr lang="es-GT" sz="2400" dirty="0" err="1"/>
              <a:t>sobremedicación</a:t>
            </a:r>
            <a:r>
              <a:rPr lang="es-GT" sz="2400" dirty="0"/>
              <a:t>, los tratamientos represivos, aislamiento en celdas </a:t>
            </a:r>
          </a:p>
          <a:p>
            <a:pPr lvl="0"/>
            <a:r>
              <a:rPr lang="es-GT" sz="2400" dirty="0"/>
              <a:t>Violaciones a la integridad personal – esterilización y anticoncepción forzadas, artículo 17</a:t>
            </a:r>
          </a:p>
        </p:txBody>
      </p:sp>
    </p:spTree>
    <p:extLst>
      <p:ext uri="{BB962C8B-B14F-4D97-AF65-F5344CB8AC3E}">
        <p14:creationId xmlns:p14="http://schemas.microsoft.com/office/powerpoint/2010/main" val="40478284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/>
              <a:t>MUJERES Y NIÑAS CON DISCAPACIDAD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23900" y="1965960"/>
            <a:ext cx="10820400" cy="4434840"/>
          </a:xfrm>
        </p:spPr>
        <p:txBody>
          <a:bodyPr>
            <a:normAutofit/>
          </a:bodyPr>
          <a:lstStyle/>
          <a:p>
            <a:r>
              <a:rPr lang="es-GT" dirty="0"/>
              <a:t>Deben ser consideradas fundamentalmente en CRPD </a:t>
            </a:r>
          </a:p>
          <a:p>
            <a:r>
              <a:rPr lang="es-GT" dirty="0"/>
              <a:t>Violación de derechos que impactan desproporcionadamente a mujeres y niñas con discapacidad</a:t>
            </a:r>
          </a:p>
          <a:p>
            <a:pPr lvl="0"/>
            <a:r>
              <a:rPr lang="es-GT" dirty="0"/>
              <a:t>Vida independiente, denegación de servicios para inclusión en la comunidad</a:t>
            </a:r>
          </a:p>
          <a:p>
            <a:pPr lvl="0"/>
            <a:r>
              <a:rPr lang="es-GT" dirty="0"/>
              <a:t>Asistencia es proporcionada por familiares</a:t>
            </a:r>
          </a:p>
          <a:p>
            <a:pPr lvl="0"/>
            <a:r>
              <a:rPr lang="es-GT" dirty="0"/>
              <a:t>Cuidadores suelen ser agresores</a:t>
            </a:r>
          </a:p>
          <a:p>
            <a:pPr lvl="0"/>
            <a:r>
              <a:rPr lang="es-GT" dirty="0"/>
              <a:t>Falta de asistencia personal se constituye en violencia</a:t>
            </a:r>
          </a:p>
          <a:p>
            <a:pPr lvl="0"/>
            <a:r>
              <a:rPr lang="es-GT" dirty="0"/>
              <a:t>Gestión de higiene menstrual motivo para no asistir a educación</a:t>
            </a:r>
          </a:p>
          <a:p>
            <a:pPr lvl="0"/>
            <a:r>
              <a:rPr lang="es-GT" dirty="0"/>
              <a:t>Edad es factor que genera discriminación </a:t>
            </a:r>
            <a:r>
              <a:rPr lang="es-GT" dirty="0" err="1"/>
              <a:t>interseccional</a:t>
            </a:r>
            <a:r>
              <a:rPr lang="es-GT" dirty="0"/>
              <a:t>: niñas y mayores tienen más riesgo de ser institucionalizadas</a:t>
            </a:r>
          </a:p>
          <a:p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22728801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GT" dirty="0"/>
              <a:t>OBLIGACIONES DE LOS ESTADOS PARTE</a:t>
            </a:r>
            <a:br>
              <a:rPr lang="es-GT" dirty="0"/>
            </a:br>
            <a:endParaRPr lang="es-G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GT" dirty="0"/>
              <a:t>Derogar todas las disposiciones legales, leyes, reglamentos, políticas y prácticas que constituyan discriminación, en cualquiera de sus formas incluyendo la denegación de ajustes razonables, en contra de mujeres y niñas con discapacidad;</a:t>
            </a:r>
          </a:p>
          <a:p>
            <a:pPr lvl="0"/>
            <a:r>
              <a:rPr lang="es-GT" dirty="0"/>
              <a:t>Adoptar legislación que proteja adecuadamente a mujeres y niñas con discapacidad de todas las formas de violencia, particularmente combatir las formas de discriminación múltiple e </a:t>
            </a:r>
            <a:r>
              <a:rPr lang="es-GT" dirty="0" err="1"/>
              <a:t>interseccional</a:t>
            </a:r>
            <a:r>
              <a:rPr lang="es-GT" dirty="0"/>
              <a:t>, y las formas más específicas, </a:t>
            </a:r>
            <a:r>
              <a:rPr lang="es-GT" dirty="0" err="1"/>
              <a:t>invisibilizadas</a:t>
            </a:r>
            <a:r>
              <a:rPr lang="es-GT" dirty="0"/>
              <a:t> y más intensas de violencia en contra de mujeres y niñas con discapacidad;</a:t>
            </a:r>
          </a:p>
          <a:p>
            <a:pPr lvl="0"/>
            <a:r>
              <a:rPr lang="es-GT" dirty="0"/>
              <a:t>Adoptar medidas de acción afirmativa para mujeres y niñas con discapacidad;</a:t>
            </a:r>
          </a:p>
        </p:txBody>
      </p:sp>
    </p:spTree>
    <p:extLst>
      <p:ext uri="{BB962C8B-B14F-4D97-AF65-F5344CB8AC3E}">
        <p14:creationId xmlns:p14="http://schemas.microsoft.com/office/powerpoint/2010/main" val="28470468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/>
              <a:t>OBLIGACIONES DE LOS ESTADOS PARTE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GT" dirty="0"/>
              <a:t>Reconocer la plena capacidad jurídica de todas las personas con discapacidad, tomando en cuenta los efectos desproporcionados que sobre las mujeres puede tener la denegación de capacidad jurídica;</a:t>
            </a:r>
          </a:p>
          <a:p>
            <a:pPr lvl="0"/>
            <a:r>
              <a:rPr lang="es-GT" dirty="0"/>
              <a:t>Derogar leyes que autoricen la institucionalización forzada, los tratamientos forzados, la esterilización forzada;</a:t>
            </a:r>
          </a:p>
          <a:p>
            <a:r>
              <a:rPr lang="es-GT" dirty="0"/>
              <a:t>Adoptar regulación vinculante para el consentimiento libre e informado;</a:t>
            </a:r>
          </a:p>
        </p:txBody>
      </p:sp>
    </p:spTree>
    <p:extLst>
      <p:ext uri="{BB962C8B-B14F-4D97-AF65-F5344CB8AC3E}">
        <p14:creationId xmlns:p14="http://schemas.microsoft.com/office/powerpoint/2010/main" val="673559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/>
              <a:t>OBLIGACIONES DE LOS ESTADOS PARTE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GT" dirty="0"/>
              <a:t>Eliminar barreras estructurales e institucionales que impiden o limitan las respuestas a la violencia en contra de mujeres y niñas con discapacidad;</a:t>
            </a:r>
          </a:p>
          <a:p>
            <a:pPr lvl="0"/>
            <a:r>
              <a:rPr lang="es-GT" dirty="0"/>
              <a:t>Esto incluye adoptar medidas de toma de conciencia sobre los derechos de las mujeres con discapacidad, medidas de protección en contra de todas las formas de violencia, y la eliminación de las prácticas culturales y sociales nocivas;</a:t>
            </a:r>
          </a:p>
          <a:p>
            <a:pPr lvl="0"/>
            <a:r>
              <a:rPr lang="es-GT" dirty="0"/>
              <a:t>Capacitar, formar y educar a servidores públicos, especialmente a operadores de justicia, sobre los derechos de las mujeres y niñas con discapacidad, con énfasis en la eliminación de la discriminación y violencia;</a:t>
            </a:r>
          </a:p>
        </p:txBody>
      </p:sp>
    </p:spTree>
    <p:extLst>
      <p:ext uri="{BB962C8B-B14F-4D97-AF65-F5344CB8AC3E}">
        <p14:creationId xmlns:p14="http://schemas.microsoft.com/office/powerpoint/2010/main" val="6940930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/>
              <a:t>OBLIGACIONES DE LOS ESTADOS PARTE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GT" dirty="0"/>
              <a:t>Crear los programas y servicios de apoyo requeridos para que las mujeres y niñas con discapacidad puedan vivir independientemente y ser incluidas en la comunidad;</a:t>
            </a:r>
          </a:p>
          <a:p>
            <a:pPr lvl="0"/>
            <a:r>
              <a:rPr lang="es-GT" dirty="0"/>
              <a:t>Realizar consultas a las mujeres y niñas con discapacidad en el diseño, adopción e implementación de legislación, políticas y planes institucionales que les afecten, particularmente en los temas abordados.</a:t>
            </a:r>
          </a:p>
        </p:txBody>
      </p:sp>
    </p:spTree>
    <p:extLst>
      <p:ext uri="{BB962C8B-B14F-4D97-AF65-F5344CB8AC3E}">
        <p14:creationId xmlns:p14="http://schemas.microsoft.com/office/powerpoint/2010/main" val="31866840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66950" y="2266950"/>
            <a:ext cx="9144000" cy="1356360"/>
          </a:xfrm>
        </p:spPr>
        <p:txBody>
          <a:bodyPr/>
          <a:lstStyle/>
          <a:p>
            <a:r>
              <a:rPr lang="es-GT" dirty="0"/>
              <a:t>PREGUNTAS Y COMENTARIOS</a:t>
            </a:r>
          </a:p>
        </p:txBody>
      </p:sp>
    </p:spTree>
    <p:extLst>
      <p:ext uri="{BB962C8B-B14F-4D97-AF65-F5344CB8AC3E}">
        <p14:creationId xmlns:p14="http://schemas.microsoft.com/office/powerpoint/2010/main" val="2119719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GT" dirty="0"/>
              <a:t>INFORME MUNDIAL DE LA DISCAPACIDAD</a:t>
            </a:r>
            <a:br>
              <a:rPr lang="es-GT" dirty="0"/>
            </a:br>
            <a:r>
              <a:rPr lang="es-GT" dirty="0"/>
              <a:t>Banco Mundial/OMS - 2011</a:t>
            </a:r>
            <a:br>
              <a:rPr lang="es-GT" dirty="0"/>
            </a:br>
            <a:endParaRPr lang="es-G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GT" dirty="0"/>
          </a:p>
          <a:p>
            <a:r>
              <a:rPr lang="es-GT" sz="2400" b="1" dirty="0"/>
              <a:t>Mujeres con discapacidad en cifras</a:t>
            </a:r>
          </a:p>
          <a:p>
            <a:r>
              <a:rPr lang="es-GT" sz="2400" dirty="0"/>
              <a:t> </a:t>
            </a:r>
          </a:p>
          <a:p>
            <a:pPr lvl="0"/>
            <a:r>
              <a:rPr lang="es-GT" sz="2400" dirty="0"/>
              <a:t>El 15% de la población mundial tiene algún tipo de discapacidad</a:t>
            </a:r>
          </a:p>
          <a:p>
            <a:pPr lvl="0"/>
            <a:r>
              <a:rPr lang="es-GT" sz="2400" dirty="0"/>
              <a:t>Entre los hombres, el 12% tiene una discapacidad</a:t>
            </a:r>
          </a:p>
          <a:p>
            <a:pPr lvl="0"/>
            <a:r>
              <a:rPr lang="es-GT" sz="2400" dirty="0"/>
              <a:t>Entre mujeres, es el 19,2%</a:t>
            </a:r>
          </a:p>
          <a:p>
            <a:pPr lvl="0"/>
            <a:r>
              <a:rPr lang="es-GT" sz="2400" dirty="0"/>
              <a:t>Del total de personas con discapacidad, el 60% son mujeres</a:t>
            </a:r>
          </a:p>
        </p:txBody>
      </p:sp>
    </p:spTree>
    <p:extLst>
      <p:ext uri="{BB962C8B-B14F-4D97-AF65-F5344CB8AC3E}">
        <p14:creationId xmlns:p14="http://schemas.microsoft.com/office/powerpoint/2010/main" val="560368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/>
              <a:t>MUJERES CON DISCAPACIDAD: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GT" sz="2400" dirty="0"/>
              <a:t>Son la mayoría de las personas con discapacidad</a:t>
            </a:r>
          </a:p>
          <a:p>
            <a:pPr lvl="0"/>
            <a:r>
              <a:rPr lang="es-GT" sz="2400" dirty="0"/>
              <a:t>1 de cada 5 mujeres, tiene una discapacidad</a:t>
            </a:r>
          </a:p>
          <a:p>
            <a:r>
              <a:rPr lang="es-GT" sz="2400" dirty="0"/>
              <a:t> </a:t>
            </a:r>
          </a:p>
          <a:p>
            <a:r>
              <a:rPr lang="es-GT" sz="2400" dirty="0"/>
              <a:t>Por lo tanto:</a:t>
            </a:r>
          </a:p>
          <a:p>
            <a:r>
              <a:rPr lang="es-GT" sz="2400" dirty="0"/>
              <a:t> </a:t>
            </a:r>
          </a:p>
          <a:p>
            <a:r>
              <a:rPr lang="es-GT" sz="2400" dirty="0"/>
              <a:t>DDHH DE PERSONAS CON DISCAPACIDAD DEBE ANALIZARSE CON ENFOQUE DE GÉNERO</a:t>
            </a:r>
          </a:p>
        </p:txBody>
      </p:sp>
    </p:spTree>
    <p:extLst>
      <p:ext uri="{BB962C8B-B14F-4D97-AF65-F5344CB8AC3E}">
        <p14:creationId xmlns:p14="http://schemas.microsoft.com/office/powerpoint/2010/main" val="492334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/>
              <a:t>INFORME MUNDIAL DE LA DISCAPACIDAD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GT" sz="2400" dirty="0"/>
              <a:t>Banco Mundial/OMS - 2010</a:t>
            </a:r>
          </a:p>
          <a:p>
            <a:r>
              <a:rPr lang="es-GT" sz="2400" dirty="0"/>
              <a:t>Mujeres con discapacidad en cifras</a:t>
            </a:r>
          </a:p>
          <a:p>
            <a:r>
              <a:rPr lang="es-GT" sz="2400" dirty="0"/>
              <a:t> </a:t>
            </a:r>
          </a:p>
          <a:p>
            <a:pPr lvl="0"/>
            <a:r>
              <a:rPr lang="es-GT" sz="2400" dirty="0"/>
              <a:t>El 44% de personas con discapacidad están empleadas, en contraste con el 75% de la población general</a:t>
            </a:r>
          </a:p>
          <a:p>
            <a:pPr lvl="0"/>
            <a:r>
              <a:rPr lang="es-GT" sz="2400" dirty="0"/>
              <a:t>De los hombres con discapacidad, el 53% se encuentran empleados</a:t>
            </a:r>
          </a:p>
          <a:p>
            <a:pPr lvl="0"/>
            <a:r>
              <a:rPr lang="es-GT" sz="2400" dirty="0"/>
              <a:t>De las mujeres con discapacidad, el 20% están empleadas</a:t>
            </a:r>
          </a:p>
        </p:txBody>
      </p:sp>
    </p:spTree>
    <p:extLst>
      <p:ext uri="{BB962C8B-B14F-4D97-AF65-F5344CB8AC3E}">
        <p14:creationId xmlns:p14="http://schemas.microsoft.com/office/powerpoint/2010/main" val="3701942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dirty="0"/>
              <a:t>COMITÉ CRPD: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VE" sz="2400" dirty="0"/>
              <a:t>Medio día de debate general sobre mujeres y niñas con discapacidad</a:t>
            </a:r>
            <a:endParaRPr lang="es-GT" sz="2400" dirty="0"/>
          </a:p>
          <a:p>
            <a:r>
              <a:rPr lang="es-VE" sz="2400" dirty="0"/>
              <a:t> </a:t>
            </a:r>
            <a:endParaRPr lang="es-GT" sz="2400" dirty="0"/>
          </a:p>
          <a:p>
            <a:r>
              <a:rPr lang="es-VE" sz="2400" dirty="0"/>
              <a:t>Preocupaciones principales de las mujeres y niñas con discapacidad:</a:t>
            </a:r>
            <a:endParaRPr lang="es-GT" sz="2400" dirty="0"/>
          </a:p>
          <a:p>
            <a:r>
              <a:rPr lang="es-VE" sz="2400" dirty="0"/>
              <a:t> </a:t>
            </a:r>
            <a:endParaRPr lang="es-GT" sz="2400" dirty="0"/>
          </a:p>
          <a:p>
            <a:pPr lvl="0"/>
            <a:r>
              <a:rPr lang="es-VE" sz="2400" dirty="0"/>
              <a:t>Persistente discriminación en formas múltiples e </a:t>
            </a:r>
            <a:r>
              <a:rPr lang="es-VE" sz="2400" dirty="0" err="1"/>
              <a:t>interseccionales</a:t>
            </a:r>
            <a:endParaRPr lang="es-GT" sz="2400" dirty="0"/>
          </a:p>
          <a:p>
            <a:pPr lvl="0"/>
            <a:r>
              <a:rPr lang="es-VE" sz="2400" dirty="0"/>
              <a:t>Violencia de género y por la discapacidad</a:t>
            </a:r>
            <a:endParaRPr lang="es-GT" sz="2400" dirty="0"/>
          </a:p>
          <a:p>
            <a:pPr lvl="0"/>
            <a:r>
              <a:rPr lang="es-VE" sz="2400" dirty="0"/>
              <a:t>Falta de acceso a la salud y los derechos sexuales y reproductivos</a:t>
            </a:r>
            <a:endParaRPr lang="es-GT" sz="2400" dirty="0"/>
          </a:p>
        </p:txBody>
      </p:sp>
    </p:spTree>
    <p:extLst>
      <p:ext uri="{BB962C8B-B14F-4D97-AF65-F5344CB8AC3E}">
        <p14:creationId xmlns:p14="http://schemas.microsoft.com/office/powerpoint/2010/main" val="3663881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VE" dirty="0"/>
              <a:t>CONVENCIÓN SOBRE LOS DERECHOS DE LAS PERSONAS CON DISCAPACIDAD – CRPD</a:t>
            </a:r>
            <a:endParaRPr lang="es-G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95351" y="2114550"/>
            <a:ext cx="10123170" cy="4438650"/>
          </a:xfrm>
        </p:spPr>
        <p:txBody>
          <a:bodyPr>
            <a:normAutofit lnSpcReduction="10000"/>
          </a:bodyPr>
          <a:lstStyle/>
          <a:p>
            <a:pPr lvl="0"/>
            <a:r>
              <a:rPr lang="es-VE" dirty="0"/>
              <a:t>Debe considerarse el enfoque de doble vía o “</a:t>
            </a:r>
            <a:r>
              <a:rPr lang="es-VE" dirty="0" err="1"/>
              <a:t>twin-track</a:t>
            </a:r>
            <a:r>
              <a:rPr lang="es-VE" dirty="0"/>
              <a:t> </a:t>
            </a:r>
            <a:r>
              <a:rPr lang="es-VE" dirty="0" err="1"/>
              <a:t>approach</a:t>
            </a:r>
            <a:r>
              <a:rPr lang="es-VE" dirty="0"/>
              <a:t>” en 2 sentidos:</a:t>
            </a:r>
            <a:endParaRPr lang="es-GT" dirty="0"/>
          </a:p>
          <a:p>
            <a:r>
              <a:rPr lang="es-VE" dirty="0"/>
              <a:t> </a:t>
            </a:r>
            <a:endParaRPr lang="es-GT" dirty="0"/>
          </a:p>
          <a:p>
            <a:pPr lvl="0"/>
            <a:r>
              <a:rPr lang="es-VE" dirty="0"/>
              <a:t>Las mujeres y niñas con discapacidad deben ser consideradas transversalmente</a:t>
            </a:r>
            <a:endParaRPr lang="es-GT" dirty="0"/>
          </a:p>
          <a:p>
            <a:r>
              <a:rPr lang="es-VE" dirty="0"/>
              <a:t> </a:t>
            </a:r>
            <a:endParaRPr lang="es-GT" dirty="0"/>
          </a:p>
          <a:p>
            <a:pPr lvl="0"/>
            <a:r>
              <a:rPr lang="es-VE" dirty="0"/>
              <a:t>En las políticas generales para la igualdad y derechos de las mujeres:</a:t>
            </a:r>
            <a:endParaRPr lang="es-GT" dirty="0"/>
          </a:p>
          <a:p>
            <a:pPr lvl="0"/>
            <a:r>
              <a:rPr lang="es-VE" dirty="0"/>
              <a:t>En las políticas para la inclusión de las personas con discapacidad</a:t>
            </a:r>
            <a:endParaRPr lang="es-GT" dirty="0"/>
          </a:p>
          <a:p>
            <a:r>
              <a:rPr lang="es-VE" dirty="0"/>
              <a:t> </a:t>
            </a:r>
            <a:endParaRPr lang="es-GT" dirty="0"/>
          </a:p>
          <a:p>
            <a:pPr lvl="0"/>
            <a:r>
              <a:rPr lang="es-VE" dirty="0"/>
              <a:t>Y también deben de ser consideradas específicamente:</a:t>
            </a:r>
            <a:endParaRPr lang="es-GT" dirty="0"/>
          </a:p>
          <a:p>
            <a:r>
              <a:rPr lang="es-VE" dirty="0"/>
              <a:t> </a:t>
            </a:r>
            <a:endParaRPr lang="es-GT" dirty="0"/>
          </a:p>
          <a:p>
            <a:pPr lvl="0"/>
            <a:r>
              <a:rPr lang="es-VE" dirty="0"/>
              <a:t>Políticas específicas sobre mujeres y niñas con discapacidad</a:t>
            </a: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2294854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/>
              <a:t>MUJERES CON DISCAPACIDAD</a:t>
            </a:r>
            <a:endParaRPr lang="es-G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VE" sz="2400" dirty="0"/>
              <a:t>DISCRIMINACIÓN MÚLTIPLE E INTERSECCIONAL</a:t>
            </a:r>
            <a:endParaRPr lang="es-GT" sz="2400" dirty="0"/>
          </a:p>
          <a:p>
            <a:r>
              <a:rPr lang="es-VE" sz="2400" dirty="0"/>
              <a:t> </a:t>
            </a:r>
            <a:endParaRPr lang="es-GT" sz="2400" dirty="0"/>
          </a:p>
          <a:p>
            <a:r>
              <a:rPr lang="es-VE" sz="2400" dirty="0"/>
              <a:t>CRPD Artículo 6:</a:t>
            </a:r>
            <a:endParaRPr lang="es-GT" sz="2400" dirty="0"/>
          </a:p>
          <a:p>
            <a:r>
              <a:rPr lang="es-VE" sz="2400" dirty="0"/>
              <a:t> </a:t>
            </a:r>
            <a:endParaRPr lang="es-GT" sz="2400" dirty="0"/>
          </a:p>
          <a:p>
            <a:pPr lvl="0"/>
            <a:r>
              <a:rPr lang="es-VE" sz="2400" dirty="0"/>
              <a:t>Reconoce que mujeres con discapacidad están sujetas a múltiples formas de discriminación</a:t>
            </a:r>
            <a:endParaRPr lang="es-GT" sz="2400" dirty="0"/>
          </a:p>
          <a:p>
            <a:pPr lvl="0"/>
            <a:r>
              <a:rPr lang="es-VE" sz="2400" dirty="0"/>
              <a:t>Mujeres con discapacidad no son grupo homogéneo, es muy diverso</a:t>
            </a:r>
            <a:endParaRPr lang="es-GT" sz="2400" dirty="0"/>
          </a:p>
          <a:p>
            <a:pPr lvl="0"/>
            <a:r>
              <a:rPr lang="es-VE" sz="2400" dirty="0"/>
              <a:t>Diversidad en discapacidades, y por otros factores o características</a:t>
            </a:r>
            <a:endParaRPr lang="es-GT" sz="2400" dirty="0"/>
          </a:p>
        </p:txBody>
      </p:sp>
    </p:spTree>
    <p:extLst>
      <p:ext uri="{BB962C8B-B14F-4D97-AF65-F5344CB8AC3E}">
        <p14:creationId xmlns:p14="http://schemas.microsoft.com/office/powerpoint/2010/main" val="3125269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Por</a:t>
            </a:r>
            <a:r>
              <a:rPr lang="en-US" dirty="0"/>
              <a:t> “</a:t>
            </a:r>
            <a:r>
              <a:rPr lang="en-US" dirty="0" err="1"/>
              <a:t>discriminación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motivos</a:t>
            </a:r>
            <a:r>
              <a:rPr lang="en-US" dirty="0"/>
              <a:t> de </a:t>
            </a:r>
            <a:r>
              <a:rPr lang="en-US" dirty="0" err="1"/>
              <a:t>discapacidad</a:t>
            </a:r>
            <a:r>
              <a:rPr lang="en-US" dirty="0"/>
              <a:t>” se </a:t>
            </a:r>
            <a:r>
              <a:rPr lang="en-US" dirty="0" err="1"/>
              <a:t>entenderá</a:t>
            </a:r>
            <a:r>
              <a:rPr lang="en-US" dirty="0"/>
              <a:t>: </a:t>
            </a:r>
            <a:endParaRPr lang="es-GT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/>
              <a:t>Cualquier distinción, exclusión o restricción por motivos de discapacidad que tenga el propósito o el efecto de obstaculizar o dejar sin efecto el reconocimiento, goce o ejercicio, en igualdad de condiciones, de todos los derechos humanos y libertades fundamentales en los ámbitos político, económico, social, cultural, civil o de otro tipo. Incluye todas las formas de discriminación, entre ellas, la denegación de ajustes razonables</a:t>
            </a:r>
            <a:r>
              <a:rPr lang="es-ES" dirty="0"/>
              <a:t>;</a:t>
            </a:r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137192840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176</TotalTime>
  <Words>932</Words>
  <Application>Microsoft Office PowerPoint</Application>
  <PresentationFormat>Panorámica</PresentationFormat>
  <Paragraphs>187</Paragraphs>
  <Slides>28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0" baseType="lpstr">
      <vt:lpstr>Corbel</vt:lpstr>
      <vt:lpstr>Base</vt:lpstr>
      <vt:lpstr>BRIDGING THE GAP II </vt:lpstr>
      <vt:lpstr>WEBINARIO:</vt:lpstr>
      <vt:lpstr>INFORME MUNDIAL DE LA DISCAPACIDAD Banco Mundial/OMS - 2011 </vt:lpstr>
      <vt:lpstr>MUJERES CON DISCAPACIDAD:</vt:lpstr>
      <vt:lpstr>INFORME MUNDIAL DE LA DISCAPACIDAD</vt:lpstr>
      <vt:lpstr>COMITÉ CRPD:</vt:lpstr>
      <vt:lpstr>CONVENCIÓN SOBRE LOS DERECHOS DE LAS PERSONAS CON DISCAPACIDAD – CRPD</vt:lpstr>
      <vt:lpstr>MUJERES CON DISCAPACIDAD</vt:lpstr>
      <vt:lpstr>Por “discriminación por motivos de discapacidad” se entenderá: </vt:lpstr>
      <vt:lpstr>Formas de discriminación:</vt:lpstr>
      <vt:lpstr>CRPD y CEDAW MEDIDAS ESPECÍFICAS O ESPECIALES</vt:lpstr>
      <vt:lpstr>Declaración sobre la eliminación de la violencia contra la mujer</vt:lpstr>
      <vt:lpstr>ALTA COMISIONADA PARA LOS DERECHOS HUMANOS DE NACIONES UNIDAS </vt:lpstr>
      <vt:lpstr>RELATORA ESPECIAL SOBRE VIOLENCIA CONTRA LA MUJER, SUS CAUSAS Y CONSECUENCIAS</vt:lpstr>
      <vt:lpstr>FACTORES DE RIESGO DE VIOLENCIA</vt:lpstr>
      <vt:lpstr>PARLAMENTO EUROPEO 2003</vt:lpstr>
      <vt:lpstr>MUJERES Y NIÑAS CON DISCAPACIDAD</vt:lpstr>
      <vt:lpstr>MUJERES Y NIÑAS CON DISCAPACIDAD </vt:lpstr>
      <vt:lpstr>MUJERES Y NIÑAS CON DISCAPACIDAD</vt:lpstr>
      <vt:lpstr>MUJERES Y NIÑAS CON DISCAPACIDAD</vt:lpstr>
      <vt:lpstr>MUJERES Y NIÑAS CON DISCAPACIDAD</vt:lpstr>
      <vt:lpstr>MUJERES Y NIÑAS CON DISCAPACIDAD </vt:lpstr>
      <vt:lpstr>MUJERES Y NIÑAS CON DISCAPACIDAD</vt:lpstr>
      <vt:lpstr>OBLIGACIONES DE LOS ESTADOS PARTE </vt:lpstr>
      <vt:lpstr>OBLIGACIONES DE LOS ESTADOS PARTE</vt:lpstr>
      <vt:lpstr>OBLIGACIONES DE LOS ESTADOS PARTE</vt:lpstr>
      <vt:lpstr>OBLIGACIONES DE LOS ESTADOS PARTE</vt:lpstr>
      <vt:lpstr>PREGUNTAS Y COMENTARIOS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BRIDGING THE GAP II</dc:title>
  <dc:creator>Maria Delfina Tay</dc:creator>
  <cp:lastModifiedBy>silvia.quan@gmail.com</cp:lastModifiedBy>
  <cp:revision>15</cp:revision>
  <dcterms:created xsi:type="dcterms:W3CDTF">2019-10-24T01:41:09Z</dcterms:created>
  <dcterms:modified xsi:type="dcterms:W3CDTF">2019-10-24T16:09:09Z</dcterms:modified>
</cp:coreProperties>
</file>