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Lst>
  <p:notesMasterIdLst>
    <p:notesMasterId r:id="rId26"/>
  </p:notesMasterIdLst>
  <p:handoutMasterIdLst>
    <p:handoutMasterId r:id="rId27"/>
  </p:handoutMasterIdLst>
  <p:sldIdLst>
    <p:sldId id="259" r:id="rId5"/>
    <p:sldId id="1547" r:id="rId6"/>
    <p:sldId id="1525" r:id="rId7"/>
    <p:sldId id="1500" r:id="rId8"/>
    <p:sldId id="1546" r:id="rId9"/>
    <p:sldId id="1539" r:id="rId10"/>
    <p:sldId id="1540" r:id="rId11"/>
    <p:sldId id="1542" r:id="rId12"/>
    <p:sldId id="1524" r:id="rId13"/>
    <p:sldId id="1543" r:id="rId14"/>
    <p:sldId id="1544" r:id="rId15"/>
    <p:sldId id="1541" r:id="rId16"/>
    <p:sldId id="1529" r:id="rId17"/>
    <p:sldId id="1526" r:id="rId18"/>
    <p:sldId id="1530" r:id="rId19"/>
    <p:sldId id="1532" r:id="rId20"/>
    <p:sldId id="1533" r:id="rId21"/>
    <p:sldId id="1535" r:id="rId22"/>
    <p:sldId id="1548" r:id="rId23"/>
    <p:sldId id="1537" r:id="rId24"/>
    <p:sldId id="1545" r:id="rId25"/>
  </p:sldIdLst>
  <p:sldSz cx="9144000" cy="6858000" type="screen4x3"/>
  <p:notesSz cx="6669088" cy="9926638"/>
  <p:defaultTextStyle>
    <a:defPPr>
      <a:defRPr lang="en-US"/>
    </a:defPPr>
    <a:lvl1pPr algn="l" rtl="0" fontAlgn="base">
      <a:spcBef>
        <a:spcPct val="0"/>
      </a:spcBef>
      <a:spcAft>
        <a:spcPct val="0"/>
      </a:spcAft>
      <a:defRPr sz="2400" kern="1200">
        <a:solidFill>
          <a:schemeClr val="tx1"/>
        </a:solidFill>
        <a:latin typeface="Times"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meets, Anita" initials="SA" lastIdx="17" clrIdx="0">
    <p:extLst>
      <p:ext uri="{19B8F6BF-5375-455C-9EA6-DF929625EA0E}">
        <p15:presenceInfo xmlns:p15="http://schemas.microsoft.com/office/powerpoint/2012/main" userId="S::anita.smeets@cbm.org::fb890ce4-159b-4678-ba7a-3d8d9d9f385f" providerId="AD"/>
      </p:ext>
    </p:extLst>
  </p:cmAuthor>
  <p:cmAuthor id="2" name="Bainbridge, David" initials="BD" lastIdx="3" clrIdx="1">
    <p:extLst>
      <p:ext uri="{19B8F6BF-5375-455C-9EA6-DF929625EA0E}">
        <p15:presenceInfo xmlns:p15="http://schemas.microsoft.com/office/powerpoint/2012/main" userId="S::David.Bainbridge@cbm.org::ad79cb63-e0cc-4fda-9302-0d865608fe16" providerId="AD"/>
      </p:ext>
    </p:extLst>
  </p:cmAuthor>
  <p:cmAuthor id="3" name="Schlupkothen, Dominique" initials="SD" lastIdx="1" clrIdx="2">
    <p:extLst>
      <p:ext uri="{19B8F6BF-5375-455C-9EA6-DF929625EA0E}">
        <p15:presenceInfo xmlns:p15="http://schemas.microsoft.com/office/powerpoint/2012/main" userId="S::dominique.schlupkothen@cbm.org::19b7b4ea-da96-4eed-8abd-32bf076c6f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0600"/>
    <a:srgbClr val="C4141B"/>
    <a:srgbClr val="F5AA00"/>
    <a:srgbClr val="FFE5E5"/>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51"/>
    <p:restoredTop sz="94603"/>
  </p:normalViewPr>
  <p:slideViewPr>
    <p:cSldViewPr snapToGrid="0">
      <p:cViewPr varScale="1">
        <p:scale>
          <a:sx n="89" d="100"/>
          <a:sy n="89" d="100"/>
        </p:scale>
        <p:origin x="168" y="6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a:defRPr>
            </a:lvl1pPr>
          </a:lstStyle>
          <a:p>
            <a:pPr>
              <a:defRPr/>
            </a:pPr>
            <a:endParaRPr lang="en-US"/>
          </a:p>
        </p:txBody>
      </p:sp>
      <p:sp>
        <p:nvSpPr>
          <p:cNvPr id="4099" name="Rectangle 3"/>
          <p:cNvSpPr>
            <a:spLocks noGrp="1" noChangeArrowheads="1"/>
          </p:cNvSpPr>
          <p:nvPr>
            <p:ph type="dt" sz="quarter" idx="1"/>
          </p:nvPr>
        </p:nvSpPr>
        <p:spPr bwMode="auto">
          <a:xfrm>
            <a:off x="3779150"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a:defRPr>
            </a:lvl1pPr>
          </a:lstStyle>
          <a:p>
            <a:pPr>
              <a:defRPr/>
            </a:pPr>
            <a:endParaRPr lang="en-US"/>
          </a:p>
        </p:txBody>
      </p:sp>
      <p:sp>
        <p:nvSpPr>
          <p:cNvPr id="4100" name="Rectangle 4"/>
          <p:cNvSpPr>
            <a:spLocks noGrp="1" noChangeArrowheads="1"/>
          </p:cNvSpPr>
          <p:nvPr>
            <p:ph type="ftr" sz="quarter" idx="2"/>
          </p:nvPr>
        </p:nvSpPr>
        <p:spPr bwMode="auto">
          <a:xfrm>
            <a:off x="0" y="9430306"/>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a:defRPr>
            </a:lvl1pPr>
          </a:lstStyle>
          <a:p>
            <a:pPr>
              <a:defRPr/>
            </a:pPr>
            <a:endParaRPr lang="en-US"/>
          </a:p>
        </p:txBody>
      </p:sp>
      <p:sp>
        <p:nvSpPr>
          <p:cNvPr id="4101" name="Rectangle 5"/>
          <p:cNvSpPr>
            <a:spLocks noGrp="1" noChangeArrowheads="1"/>
          </p:cNvSpPr>
          <p:nvPr>
            <p:ph type="sldNum" sz="quarter" idx="3"/>
          </p:nvPr>
        </p:nvSpPr>
        <p:spPr bwMode="auto">
          <a:xfrm>
            <a:off x="3779150" y="9430306"/>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65C45902-0F8D-4DD3-ABFE-564B3E506CB7}" type="slidenum">
              <a:rPr lang="en-US" altLang="en-US"/>
              <a:pPr/>
              <a:t>‹#›</a:t>
            </a:fld>
            <a:endParaRPr lang="en-US" altLang="en-US"/>
          </a:p>
        </p:txBody>
      </p:sp>
    </p:spTree>
    <p:extLst>
      <p:ext uri="{BB962C8B-B14F-4D97-AF65-F5344CB8AC3E}">
        <p14:creationId xmlns:p14="http://schemas.microsoft.com/office/powerpoint/2010/main" val="3691695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a:defRPr>
            </a:lvl1pPr>
          </a:lstStyle>
          <a:p>
            <a:pPr>
              <a:defRPr/>
            </a:pPr>
            <a:endParaRPr lang="en-US"/>
          </a:p>
        </p:txBody>
      </p:sp>
      <p:sp>
        <p:nvSpPr>
          <p:cNvPr id="6147" name="Rectangle 3"/>
          <p:cNvSpPr>
            <a:spLocks noGrp="1" noChangeArrowheads="1"/>
          </p:cNvSpPr>
          <p:nvPr>
            <p:ph type="dt" idx="1"/>
          </p:nvPr>
        </p:nvSpPr>
        <p:spPr bwMode="auto">
          <a:xfrm>
            <a:off x="3779150"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889212" y="4715153"/>
            <a:ext cx="4890665"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9430306"/>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a:defRPr>
            </a:lvl1pPr>
          </a:lstStyle>
          <a:p>
            <a:pPr>
              <a:defRPr/>
            </a:pPr>
            <a:endParaRPr lang="en-US"/>
          </a:p>
        </p:txBody>
      </p:sp>
      <p:sp>
        <p:nvSpPr>
          <p:cNvPr id="6151" name="Rectangle 7"/>
          <p:cNvSpPr>
            <a:spLocks noGrp="1" noChangeArrowheads="1"/>
          </p:cNvSpPr>
          <p:nvPr>
            <p:ph type="sldNum" sz="quarter" idx="5"/>
          </p:nvPr>
        </p:nvSpPr>
        <p:spPr bwMode="auto">
          <a:xfrm>
            <a:off x="3779150" y="9430306"/>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124EAF5D-2507-4B32-9A4E-0C53D5FE5751}" type="slidenum">
              <a:rPr lang="en-US" altLang="en-US"/>
              <a:pPr/>
              <a:t>‹#›</a:t>
            </a:fld>
            <a:endParaRPr lang="en-US" altLang="en-US"/>
          </a:p>
        </p:txBody>
      </p:sp>
    </p:spTree>
    <p:extLst>
      <p:ext uri="{BB962C8B-B14F-4D97-AF65-F5344CB8AC3E}">
        <p14:creationId xmlns:p14="http://schemas.microsoft.com/office/powerpoint/2010/main" val="32782117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description is taken from General comment no 3 of the CRPD committee (para 5)</a:t>
            </a:r>
          </a:p>
        </p:txBody>
      </p:sp>
      <p:sp>
        <p:nvSpPr>
          <p:cNvPr id="4" name="Slide Number Placeholder 3"/>
          <p:cNvSpPr>
            <a:spLocks noGrp="1"/>
          </p:cNvSpPr>
          <p:nvPr>
            <p:ph type="sldNum" sz="quarter" idx="5"/>
          </p:nvPr>
        </p:nvSpPr>
        <p:spPr/>
        <p:txBody>
          <a:bodyPr/>
          <a:lstStyle/>
          <a:p>
            <a:fld id="{124EAF5D-2507-4B32-9A4E-0C53D5FE5751}" type="slidenum">
              <a:rPr lang="en-US" altLang="en-US" smtClean="0"/>
              <a:pPr/>
              <a:t>4</a:t>
            </a:fld>
            <a:endParaRPr lang="en-US" altLang="en-US"/>
          </a:p>
        </p:txBody>
      </p:sp>
    </p:spTree>
    <p:extLst>
      <p:ext uri="{BB962C8B-B14F-4D97-AF65-F5344CB8AC3E}">
        <p14:creationId xmlns:p14="http://schemas.microsoft.com/office/powerpoint/2010/main" val="4053321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4EAF5D-2507-4B32-9A4E-0C53D5FE5751}" type="slidenum">
              <a:rPr lang="en-US" altLang="en-US" smtClean="0"/>
              <a:pPr/>
              <a:t>7</a:t>
            </a:fld>
            <a:endParaRPr lang="en-US" altLang="en-US"/>
          </a:p>
        </p:txBody>
      </p:sp>
    </p:spTree>
    <p:extLst>
      <p:ext uri="{BB962C8B-B14F-4D97-AF65-F5344CB8AC3E}">
        <p14:creationId xmlns:p14="http://schemas.microsoft.com/office/powerpoint/2010/main" val="358016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CRPD General Comment </a:t>
            </a:r>
          </a:p>
        </p:txBody>
      </p:sp>
      <p:sp>
        <p:nvSpPr>
          <p:cNvPr id="4" name="Slide Number Placeholder 3"/>
          <p:cNvSpPr>
            <a:spLocks noGrp="1"/>
          </p:cNvSpPr>
          <p:nvPr>
            <p:ph type="sldNum" sz="quarter" idx="5"/>
          </p:nvPr>
        </p:nvSpPr>
        <p:spPr/>
        <p:txBody>
          <a:bodyPr/>
          <a:lstStyle/>
          <a:p>
            <a:fld id="{124EAF5D-2507-4B32-9A4E-0C53D5FE5751}" type="slidenum">
              <a:rPr lang="en-US" altLang="en-US" smtClean="0"/>
              <a:pPr/>
              <a:t>8</a:t>
            </a:fld>
            <a:endParaRPr lang="en-US" altLang="en-US"/>
          </a:p>
        </p:txBody>
      </p:sp>
    </p:spTree>
    <p:extLst>
      <p:ext uri="{BB962C8B-B14F-4D97-AF65-F5344CB8AC3E}">
        <p14:creationId xmlns:p14="http://schemas.microsoft.com/office/powerpoint/2010/main" val="654981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the World Report on Disability highlight that 50.6% of males with a disability have completed primary school, compared with 61.3% of males without a disability. For females with a disability the report notes that 41.7% completed primary school compared to 52.9% of females without a disability</a:t>
            </a:r>
          </a:p>
        </p:txBody>
      </p:sp>
      <p:sp>
        <p:nvSpPr>
          <p:cNvPr id="4" name="Slide Number Placeholder 3"/>
          <p:cNvSpPr>
            <a:spLocks noGrp="1"/>
          </p:cNvSpPr>
          <p:nvPr>
            <p:ph type="sldNum" sz="quarter" idx="5"/>
          </p:nvPr>
        </p:nvSpPr>
        <p:spPr/>
        <p:txBody>
          <a:bodyPr/>
          <a:lstStyle/>
          <a:p>
            <a:fld id="{124EAF5D-2507-4B32-9A4E-0C53D5FE5751}" type="slidenum">
              <a:rPr lang="en-US" altLang="en-US" smtClean="0"/>
              <a:pPr/>
              <a:t>9</a:t>
            </a:fld>
            <a:endParaRPr lang="en-US" altLang="en-US"/>
          </a:p>
        </p:txBody>
      </p:sp>
    </p:spTree>
    <p:extLst>
      <p:ext uri="{BB962C8B-B14F-4D97-AF65-F5344CB8AC3E}">
        <p14:creationId xmlns:p14="http://schemas.microsoft.com/office/powerpoint/2010/main" val="1885242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a:ea typeface="+mn-ea"/>
                <a:cs typeface="+mn-cs"/>
              </a:rPr>
              <a:t>The World Report on Disability highlights that employment rates for women with disabilities are lower than men with disabilities and women without disabilities. 19.6 per cent for women with disabilities and 52.8 per cent for men and 29.9 per cent for women without disabilities</a:t>
            </a:r>
            <a:r>
              <a:rPr lang="en-IE" dirty="0">
                <a:effectLst/>
              </a:rPr>
              <a:t> </a:t>
            </a:r>
            <a:endParaRPr lang="en-US" dirty="0"/>
          </a:p>
        </p:txBody>
      </p:sp>
      <p:sp>
        <p:nvSpPr>
          <p:cNvPr id="4" name="Slide Number Placeholder 3"/>
          <p:cNvSpPr>
            <a:spLocks noGrp="1"/>
          </p:cNvSpPr>
          <p:nvPr>
            <p:ph type="sldNum" sz="quarter" idx="5"/>
          </p:nvPr>
        </p:nvSpPr>
        <p:spPr/>
        <p:txBody>
          <a:bodyPr/>
          <a:lstStyle/>
          <a:p>
            <a:fld id="{124EAF5D-2507-4B32-9A4E-0C53D5FE5751}" type="slidenum">
              <a:rPr lang="en-US" altLang="en-US" smtClean="0"/>
              <a:pPr/>
              <a:t>10</a:t>
            </a:fld>
            <a:endParaRPr lang="en-US" altLang="en-US"/>
          </a:p>
        </p:txBody>
      </p:sp>
    </p:spTree>
    <p:extLst>
      <p:ext uri="{BB962C8B-B14F-4D97-AF65-F5344CB8AC3E}">
        <p14:creationId xmlns:p14="http://schemas.microsoft.com/office/powerpoint/2010/main" val="1350439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discrimination against all women and girls everywhere</a:t>
            </a:r>
          </a:p>
          <a:p>
            <a:r>
              <a:rPr lang="en-US" dirty="0"/>
              <a:t>This is particularly relevant to women and girls with disabilities. In comparison to men</a:t>
            </a:r>
          </a:p>
          <a:p>
            <a:r>
              <a:rPr lang="en-US" dirty="0"/>
              <a:t>with disabilities and women without disabilities, women and girls with disabilities have</a:t>
            </a:r>
          </a:p>
          <a:p>
            <a:r>
              <a:rPr lang="en-US" dirty="0"/>
              <a:t>lower education completion rates, are less likely to be employed and are more at risk</a:t>
            </a:r>
          </a:p>
          <a:p>
            <a:r>
              <a:rPr lang="en-US" dirty="0"/>
              <a:t>of living in poverty. National policies and frameworks that are developed as a result</a:t>
            </a:r>
          </a:p>
          <a:p>
            <a:r>
              <a:rPr lang="en-US" dirty="0"/>
              <a:t>of the SDGs must include women and girls with disabilities if discrimination against all</a:t>
            </a:r>
          </a:p>
          <a:p>
            <a:r>
              <a:rPr lang="en-US" dirty="0"/>
              <a:t>women and girls is to be achieved.</a:t>
            </a:r>
          </a:p>
          <a:p>
            <a:r>
              <a:rPr lang="en-US" dirty="0"/>
              <a:t>Eliminate all forms of violence and harmful practices against all women</a:t>
            </a:r>
          </a:p>
          <a:p>
            <a:r>
              <a:rPr lang="en-US" dirty="0"/>
              <a:t>Women with disabilities are at heightened risk of violence, exploitation and abuse</a:t>
            </a:r>
          </a:p>
          <a:p>
            <a:r>
              <a:rPr lang="en-US" dirty="0"/>
              <a:t>compared to women without disabilities. Measures taken to implement this target</a:t>
            </a:r>
          </a:p>
          <a:p>
            <a:r>
              <a:rPr lang="en-US" dirty="0"/>
              <a:t>must be inclusive of women with disabilities.</a:t>
            </a:r>
          </a:p>
          <a:p>
            <a:r>
              <a:rPr lang="en-US" dirty="0" err="1"/>
              <a:t>Recognise</a:t>
            </a:r>
            <a:r>
              <a:rPr lang="en-US" dirty="0"/>
              <a:t> and value unpaid care work</a:t>
            </a:r>
          </a:p>
          <a:p>
            <a:r>
              <a:rPr lang="en-US" dirty="0"/>
              <a:t>This is an important point for both women and men with disabilities who require</a:t>
            </a:r>
          </a:p>
          <a:p>
            <a:r>
              <a:rPr lang="en-US" dirty="0"/>
              <a:t>personal assistance/care assistance and needs to be adequately resourced by</a:t>
            </a:r>
          </a:p>
          <a:p>
            <a:r>
              <a:rPr lang="en-US" dirty="0"/>
              <a:t>governments. Women who make up the majority of the caring/personal assistance</a:t>
            </a:r>
          </a:p>
          <a:p>
            <a:r>
              <a:rPr lang="en-US" dirty="0"/>
              <a:t>workforce providing this support should be paid fairly for their work.</a:t>
            </a:r>
          </a:p>
          <a:p>
            <a:r>
              <a:rPr lang="en-US" dirty="0"/>
              <a:t>We must also be careful to include sign languages interpretations as a required</a:t>
            </a:r>
          </a:p>
          <a:p>
            <a:r>
              <a:rPr lang="en-US" dirty="0"/>
              <a:t>resource. Sign language interpreters are not officially identified as personal assistants</a:t>
            </a:r>
          </a:p>
          <a:p>
            <a:r>
              <a:rPr lang="en-US" dirty="0"/>
              <a:t>but equally important for D/deaf and hard of hearing people to be part of the</a:t>
            </a:r>
          </a:p>
          <a:p>
            <a:r>
              <a:rPr lang="en-US" dirty="0"/>
              <a:t>workforce. We also need to make sure that personal assistance is not limited to</a:t>
            </a:r>
          </a:p>
          <a:p>
            <a:r>
              <a:rPr lang="en-US" dirty="0"/>
              <a:t>women and girls with mobility disabilities as women and girls with intellectual and</a:t>
            </a:r>
          </a:p>
          <a:p>
            <a:r>
              <a:rPr lang="en-US" dirty="0"/>
              <a:t>psychosocial disabilities benefit from personal assistance.</a:t>
            </a:r>
          </a:p>
          <a:p>
            <a:r>
              <a:rPr lang="en-US" dirty="0"/>
              <a:t>Reform legislative and policy blocks that prevent women having equal rights to</a:t>
            </a:r>
          </a:p>
          <a:p>
            <a:r>
              <a:rPr lang="en-US" dirty="0"/>
              <a:t>economic resources</a:t>
            </a:r>
          </a:p>
          <a:p>
            <a:r>
              <a:rPr lang="en-US" dirty="0"/>
              <a:t>Linked with the above statement about women with disabilities at risk of living in</a:t>
            </a:r>
          </a:p>
          <a:p>
            <a:r>
              <a:rPr lang="en-US" dirty="0"/>
              <a:t>poverty, some of the factors that contribute to this include; laws and policies that</a:t>
            </a:r>
          </a:p>
          <a:p>
            <a:r>
              <a:rPr lang="en-US" dirty="0"/>
              <a:t>prevent women with disabilities having control over their resources. For example,</a:t>
            </a:r>
          </a:p>
          <a:p>
            <a:r>
              <a:rPr lang="en-US" dirty="0"/>
              <a:t>outdated legal capacity laws and prejudicial attitudes which deny women with</a:t>
            </a:r>
          </a:p>
          <a:p>
            <a:r>
              <a:rPr lang="en-US" dirty="0"/>
              <a:t>disabilities the opportunities to have their own bank accounts or prevents them from</a:t>
            </a:r>
          </a:p>
          <a:p>
            <a:r>
              <a:rPr lang="en-US" dirty="0"/>
              <a:t>getting access to micro-credit for livelihood opportunities. Measures taken to reform</a:t>
            </a:r>
          </a:p>
          <a:p>
            <a:r>
              <a:rPr lang="en-US" dirty="0"/>
              <a:t>laws to enable equal rights to resources must also include women with disabilities.</a:t>
            </a:r>
          </a:p>
          <a:p>
            <a:r>
              <a:rPr lang="en-US" dirty="0"/>
              <a:t>Enhance the use of enabling technology</a:t>
            </a:r>
          </a:p>
          <a:p>
            <a:r>
              <a:rPr lang="en-US" dirty="0"/>
              <a:t>Technology and assistive devices are key enablers for women and men with</a:t>
            </a:r>
          </a:p>
          <a:p>
            <a:r>
              <a:rPr lang="en-US" dirty="0"/>
              <a:t>disabilities. Access to assistive aids and devices can make a difference in the lives of</a:t>
            </a:r>
          </a:p>
          <a:p>
            <a:r>
              <a:rPr lang="en-US" dirty="0"/>
              <a:t>women and men with disabilities, technology also has a key role to play in creating</a:t>
            </a:r>
          </a:p>
          <a:p>
            <a:r>
              <a:rPr lang="en-US" dirty="0"/>
              <a:t>inclusion.</a:t>
            </a:r>
          </a:p>
          <a:p>
            <a:r>
              <a:rPr lang="en-US" dirty="0"/>
              <a:t>Ensure participation and leadership in decision-making</a:t>
            </a:r>
          </a:p>
          <a:p>
            <a:r>
              <a:rPr lang="en-US" dirty="0"/>
              <a:t>Women with disabilities typically have not been in leadership positions within the</a:t>
            </a:r>
          </a:p>
          <a:p>
            <a:r>
              <a:rPr lang="en-US" dirty="0"/>
              <a:t>government and public sector, the private sector, disability or gender movements.</a:t>
            </a:r>
          </a:p>
          <a:p>
            <a:r>
              <a:rPr lang="en-US" dirty="0"/>
              <a:t>Ensure universal access to sexual and reproductive health and reproductive rights</a:t>
            </a:r>
          </a:p>
          <a:p>
            <a:r>
              <a:rPr lang="en-US" dirty="0"/>
              <a:t>Women and girls with disabilities face negative attitudes by society related to the</a:t>
            </a:r>
          </a:p>
          <a:p>
            <a:r>
              <a:rPr lang="en-US" dirty="0"/>
              <a:t>intersection of disability and gender and these impact on the enjoyment of sexual and</a:t>
            </a:r>
          </a:p>
          <a:p>
            <a:r>
              <a:rPr lang="en-US" dirty="0"/>
              <a:t>reproductive health and rights, and the right to a found a family.</a:t>
            </a:r>
          </a:p>
        </p:txBody>
      </p:sp>
      <p:sp>
        <p:nvSpPr>
          <p:cNvPr id="4" name="Slide Number Placeholder 3"/>
          <p:cNvSpPr>
            <a:spLocks noGrp="1"/>
          </p:cNvSpPr>
          <p:nvPr>
            <p:ph type="sldNum" sz="quarter" idx="5"/>
          </p:nvPr>
        </p:nvSpPr>
        <p:spPr/>
        <p:txBody>
          <a:bodyPr/>
          <a:lstStyle/>
          <a:p>
            <a:fld id="{124EAF5D-2507-4B32-9A4E-0C53D5FE5751}" type="slidenum">
              <a:rPr lang="en-US" altLang="en-US" smtClean="0"/>
              <a:pPr/>
              <a:t>15</a:t>
            </a:fld>
            <a:endParaRPr lang="en-US" altLang="en-US"/>
          </a:p>
        </p:txBody>
      </p:sp>
    </p:spTree>
    <p:extLst>
      <p:ext uri="{BB962C8B-B14F-4D97-AF65-F5344CB8AC3E}">
        <p14:creationId xmlns:p14="http://schemas.microsoft.com/office/powerpoint/2010/main" val="3246847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628775"/>
            <a:ext cx="9144000" cy="5229225"/>
          </a:xfrm>
        </p:spPr>
        <p:txBody>
          <a:bodyPr/>
          <a:lstStyle/>
          <a:p>
            <a:r>
              <a:rPr lang="en-US" dirty="0"/>
              <a:t>Click icon to add picture</a:t>
            </a:r>
          </a:p>
        </p:txBody>
      </p:sp>
      <p:sp>
        <p:nvSpPr>
          <p:cNvPr id="2" name="Titel 1"/>
          <p:cNvSpPr>
            <a:spLocks noGrp="1"/>
          </p:cNvSpPr>
          <p:nvPr>
            <p:ph type="ctrTitle"/>
          </p:nvPr>
        </p:nvSpPr>
        <p:spPr>
          <a:xfrm>
            <a:off x="685800" y="4437112"/>
            <a:ext cx="5470376" cy="1470025"/>
          </a:xfrm>
          <a:solidFill>
            <a:srgbClr val="C4141B">
              <a:alpha val="67059"/>
            </a:srgbClr>
          </a:solidFill>
        </p:spPr>
        <p:txBody>
          <a:bodyPr/>
          <a:lstStyle>
            <a:lvl1pPr>
              <a:defRPr b="1">
                <a:solidFill>
                  <a:schemeClr val="bg1"/>
                </a:solidFill>
              </a:defRPr>
            </a:lvl1pPr>
          </a:lstStyle>
          <a:p>
            <a:r>
              <a:rPr lang="en-US"/>
              <a:t>Click to edit Master title style</a:t>
            </a:r>
            <a:endParaRPr lang="de-DE"/>
          </a:p>
        </p:txBody>
      </p:sp>
    </p:spTree>
    <p:extLst>
      <p:ext uri="{BB962C8B-B14F-4D97-AF65-F5344CB8AC3E}">
        <p14:creationId xmlns:p14="http://schemas.microsoft.com/office/powerpoint/2010/main" val="1399180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2297853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en-US"/>
              <a:t>Click to edit Master title style</a:t>
            </a:r>
            <a:endParaRPr lang="de-DE"/>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3143936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628775"/>
            <a:ext cx="9144000" cy="5229225"/>
          </a:xfrm>
        </p:spPr>
        <p:txBody>
          <a:bodyPr/>
          <a:lstStyle/>
          <a:p>
            <a:r>
              <a:rPr lang="en-US" dirty="0"/>
              <a:t>Click icon to add picture</a:t>
            </a:r>
          </a:p>
        </p:txBody>
      </p:sp>
      <p:sp>
        <p:nvSpPr>
          <p:cNvPr id="2" name="Titel 1"/>
          <p:cNvSpPr>
            <a:spLocks noGrp="1"/>
          </p:cNvSpPr>
          <p:nvPr>
            <p:ph type="ctrTitle"/>
          </p:nvPr>
        </p:nvSpPr>
        <p:spPr>
          <a:xfrm>
            <a:off x="685800" y="4437112"/>
            <a:ext cx="5470376" cy="1470025"/>
          </a:xfrm>
          <a:solidFill>
            <a:srgbClr val="C4141B">
              <a:alpha val="67059"/>
            </a:srgbClr>
          </a:solidFill>
        </p:spPr>
        <p:txBody>
          <a:bodyPr/>
          <a:lstStyle>
            <a:lvl1pPr>
              <a:defRPr b="1">
                <a:solidFill>
                  <a:schemeClr val="bg1"/>
                </a:solidFill>
              </a:defRPr>
            </a:lvl1pPr>
          </a:lstStyle>
          <a:p>
            <a:r>
              <a:rPr lang="en-US" dirty="0"/>
              <a:t>Click to edit Master title style</a:t>
            </a:r>
            <a:endParaRPr lang="de-DE" dirty="0"/>
          </a:p>
        </p:txBody>
      </p:sp>
    </p:spTree>
    <p:extLst>
      <p:ext uri="{BB962C8B-B14F-4D97-AF65-F5344CB8AC3E}">
        <p14:creationId xmlns:p14="http://schemas.microsoft.com/office/powerpoint/2010/main" val="3814838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84961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0" cap="all"/>
            </a:lvl1pPr>
          </a:lstStyle>
          <a:p>
            <a:r>
              <a:rPr lang="en-US"/>
              <a:t>Click to edit Master title style</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0675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708718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a:t>Click to edit Master title style</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2694973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4226778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4571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0"/>
            </a:lvl1pPr>
          </a:lstStyle>
          <a:p>
            <a:r>
              <a:rPr lang="en-US"/>
              <a:t>Click to edit Master title style</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60434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0"/>
            </a:lvl1pPr>
          </a:lstStyle>
          <a:p>
            <a:r>
              <a:rPr lang="en-US"/>
              <a:t>Click to edit Master title style</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63932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4" name="Text Box 10"/>
          <p:cNvSpPr txBox="1">
            <a:spLocks noChangeArrowheads="1"/>
          </p:cNvSpPr>
          <p:nvPr userDrawn="1"/>
        </p:nvSpPr>
        <p:spPr bwMode="auto">
          <a:xfrm>
            <a:off x="0" y="6580188"/>
            <a:ext cx="9144000" cy="246221"/>
          </a:xfrm>
          <a:prstGeom prst="rect">
            <a:avLst/>
          </a:prstGeom>
          <a:solidFill>
            <a:srgbClr val="B20600"/>
          </a:solidFill>
          <a:ln w="9525">
            <a:noFill/>
            <a:miter lim="800000"/>
            <a:headEnd/>
            <a:tailEnd/>
          </a:ln>
          <a:effectLst/>
        </p:spPr>
        <p:txBody>
          <a:bodyPr>
            <a:spAutoFit/>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endParaRPr lang="en-US" altLang="en-US" sz="1000" dirty="0"/>
          </a:p>
        </p:txBody>
      </p:sp>
      <p:sp>
        <p:nvSpPr>
          <p:cNvPr id="1038" name="Line 14"/>
          <p:cNvSpPr>
            <a:spLocks noChangeShapeType="1"/>
          </p:cNvSpPr>
          <p:nvPr userDrawn="1"/>
        </p:nvSpPr>
        <p:spPr bwMode="auto">
          <a:xfrm>
            <a:off x="0" y="6553200"/>
            <a:ext cx="9144000" cy="0"/>
          </a:xfrm>
          <a:prstGeom prst="line">
            <a:avLst/>
          </a:prstGeom>
          <a:noFill/>
          <a:ln w="57150">
            <a:solidFill>
              <a:srgbClr val="F5AA00"/>
            </a:solidFill>
            <a:round/>
            <a:headEnd/>
            <a:tailEnd/>
          </a:ln>
          <a:effectLst/>
        </p:spPr>
        <p:txBody>
          <a:bodyPr wrap="none" anchor="ctr"/>
          <a:lstStyle/>
          <a:p>
            <a:pPr eaLnBrk="0" hangingPunct="0">
              <a:defRPr/>
            </a:pPr>
            <a:endParaRPr lang="de-DE">
              <a:latin typeface="Times"/>
            </a:endParaRPr>
          </a:p>
        </p:txBody>
      </p:sp>
      <p:pic>
        <p:nvPicPr>
          <p:cNvPr id="7" name="Picture 8" descr="Red and yellow cbm logo on white background showing the name &quot;cbm&quot; and the strapline &quot;together we can do more&quot; in red, and a globe/cross symbol displayed in red and yellow dots."/>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25400"/>
            <a:ext cx="9144000"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ftr="0" dt="0"/>
  <p:txStyles>
    <p:titleStyle>
      <a:lvl1pPr algn="l" rtl="0" eaLnBrk="1" fontAlgn="base" hangingPunct="1">
        <a:spcBef>
          <a:spcPct val="0"/>
        </a:spcBef>
        <a:spcAft>
          <a:spcPct val="0"/>
        </a:spcAft>
        <a:defRPr sz="2800" b="0">
          <a:solidFill>
            <a:srgbClr val="B20600"/>
          </a:solidFill>
          <a:latin typeface="+mj-lt"/>
          <a:ea typeface="+mj-ea"/>
          <a:cs typeface="+mj-cs"/>
        </a:defRPr>
      </a:lvl1pPr>
      <a:lvl2pPr algn="l" rtl="0" eaLnBrk="1" fontAlgn="base" hangingPunct="1">
        <a:spcBef>
          <a:spcPct val="0"/>
        </a:spcBef>
        <a:spcAft>
          <a:spcPct val="0"/>
        </a:spcAft>
        <a:defRPr sz="2800" b="1">
          <a:solidFill>
            <a:srgbClr val="B20600"/>
          </a:solidFill>
          <a:latin typeface="Verdana" pitchFamily="34" charset="0"/>
        </a:defRPr>
      </a:lvl2pPr>
      <a:lvl3pPr algn="l" rtl="0" eaLnBrk="1" fontAlgn="base" hangingPunct="1">
        <a:spcBef>
          <a:spcPct val="0"/>
        </a:spcBef>
        <a:spcAft>
          <a:spcPct val="0"/>
        </a:spcAft>
        <a:defRPr sz="2800" b="1">
          <a:solidFill>
            <a:srgbClr val="B20600"/>
          </a:solidFill>
          <a:latin typeface="Verdana" pitchFamily="34" charset="0"/>
        </a:defRPr>
      </a:lvl3pPr>
      <a:lvl4pPr algn="l" rtl="0" eaLnBrk="1" fontAlgn="base" hangingPunct="1">
        <a:spcBef>
          <a:spcPct val="0"/>
        </a:spcBef>
        <a:spcAft>
          <a:spcPct val="0"/>
        </a:spcAft>
        <a:defRPr sz="2800" b="1">
          <a:solidFill>
            <a:srgbClr val="B20600"/>
          </a:solidFill>
          <a:latin typeface="Verdana" pitchFamily="34" charset="0"/>
        </a:defRPr>
      </a:lvl4pPr>
      <a:lvl5pPr algn="l" rtl="0" eaLnBrk="1" fontAlgn="base" hangingPunct="1">
        <a:spcBef>
          <a:spcPct val="0"/>
        </a:spcBef>
        <a:spcAft>
          <a:spcPct val="0"/>
        </a:spcAft>
        <a:defRPr sz="2800" b="1">
          <a:solidFill>
            <a:srgbClr val="B20600"/>
          </a:solidFill>
          <a:latin typeface="Verdana" pitchFamily="34" charset="0"/>
        </a:defRPr>
      </a:lvl5pPr>
      <a:lvl6pPr marL="457200" algn="l" rtl="0" eaLnBrk="1" fontAlgn="base" hangingPunct="1">
        <a:spcBef>
          <a:spcPct val="0"/>
        </a:spcBef>
        <a:spcAft>
          <a:spcPct val="0"/>
        </a:spcAft>
        <a:defRPr sz="2800" b="1">
          <a:solidFill>
            <a:srgbClr val="B20600"/>
          </a:solidFill>
          <a:latin typeface="Verdana" pitchFamily="34" charset="0"/>
        </a:defRPr>
      </a:lvl6pPr>
      <a:lvl7pPr marL="914400" algn="l" rtl="0" eaLnBrk="1" fontAlgn="base" hangingPunct="1">
        <a:spcBef>
          <a:spcPct val="0"/>
        </a:spcBef>
        <a:spcAft>
          <a:spcPct val="0"/>
        </a:spcAft>
        <a:defRPr sz="2800" b="1">
          <a:solidFill>
            <a:srgbClr val="B20600"/>
          </a:solidFill>
          <a:latin typeface="Verdana" pitchFamily="34" charset="0"/>
        </a:defRPr>
      </a:lvl7pPr>
      <a:lvl8pPr marL="1371600" algn="l" rtl="0" eaLnBrk="1" fontAlgn="base" hangingPunct="1">
        <a:spcBef>
          <a:spcPct val="0"/>
        </a:spcBef>
        <a:spcAft>
          <a:spcPct val="0"/>
        </a:spcAft>
        <a:defRPr sz="2800" b="1">
          <a:solidFill>
            <a:srgbClr val="B20600"/>
          </a:solidFill>
          <a:latin typeface="Verdana" pitchFamily="34" charset="0"/>
        </a:defRPr>
      </a:lvl8pPr>
      <a:lvl9pPr marL="1828800" algn="l" rtl="0" eaLnBrk="1" fontAlgn="base" hangingPunct="1">
        <a:spcBef>
          <a:spcPct val="0"/>
        </a:spcBef>
        <a:spcAft>
          <a:spcPct val="0"/>
        </a:spcAft>
        <a:defRPr sz="2800" b="1">
          <a:solidFill>
            <a:srgbClr val="B20600"/>
          </a:solidFill>
          <a:latin typeface="Verdana" pitchFamily="34" charset="0"/>
        </a:defRPr>
      </a:lvl9pPr>
    </p:titleStyle>
    <p:bodyStyle>
      <a:lvl1pPr marL="342900" indent="-342900" algn="l" rtl="0" eaLnBrk="1" fontAlgn="base" hangingPunct="1">
        <a:spcBef>
          <a:spcPct val="20000"/>
        </a:spcBef>
        <a:spcAft>
          <a:spcPct val="0"/>
        </a:spcAft>
        <a:buClr>
          <a:srgbClr val="B20600"/>
        </a:buClr>
        <a:buFont typeface="Times" panose="02020603050405020304" pitchFamily="18" charset="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B20600"/>
        </a:buClr>
        <a:buFont typeface="Times" panose="02020603050405020304" pitchFamily="18" charset="0"/>
        <a:buChar char="•"/>
        <a:defRPr sz="2000">
          <a:solidFill>
            <a:schemeClr val="tx1"/>
          </a:solidFill>
          <a:latin typeface="+mn-lt"/>
        </a:defRPr>
      </a:lvl2pPr>
      <a:lvl3pPr marL="1143000" indent="-228600" algn="l" rtl="0" eaLnBrk="1" fontAlgn="base" hangingPunct="1">
        <a:spcBef>
          <a:spcPct val="20000"/>
        </a:spcBef>
        <a:spcAft>
          <a:spcPct val="0"/>
        </a:spcAft>
        <a:buClr>
          <a:srgbClr val="B20600"/>
        </a:buClr>
        <a:buFont typeface="Times" panose="02020603050405020304" pitchFamily="18" charset="0"/>
        <a:buChar char="•"/>
        <a:defRPr sz="2000">
          <a:solidFill>
            <a:schemeClr val="tx1"/>
          </a:solidFill>
          <a:latin typeface="+mn-lt"/>
        </a:defRPr>
      </a:lvl3pPr>
      <a:lvl4pPr marL="1600200" indent="-228600" algn="l" rtl="0" eaLnBrk="1" fontAlgn="base" hangingPunct="1">
        <a:spcBef>
          <a:spcPct val="20000"/>
        </a:spcBef>
        <a:spcAft>
          <a:spcPct val="0"/>
        </a:spcAft>
        <a:buClr>
          <a:srgbClr val="B20600"/>
        </a:buClr>
        <a:buFont typeface="Times" panose="02020603050405020304" pitchFamily="18" charset="0"/>
        <a:buChar char="•"/>
        <a:defRPr sz="2000">
          <a:solidFill>
            <a:schemeClr val="tx1"/>
          </a:solidFill>
          <a:latin typeface="+mn-lt"/>
        </a:defRPr>
      </a:lvl4pPr>
      <a:lvl5pPr marL="2057400" indent="-228600" algn="l" rtl="0" eaLnBrk="1" fontAlgn="base" hangingPunct="1">
        <a:spcBef>
          <a:spcPct val="20000"/>
        </a:spcBef>
        <a:spcAft>
          <a:spcPct val="0"/>
        </a:spcAft>
        <a:buClr>
          <a:srgbClr val="B20600"/>
        </a:buClr>
        <a:buFont typeface="Times" panose="02020603050405020304" pitchFamily="18" charset="0"/>
        <a:buChar char="•"/>
        <a:defRPr sz="2000">
          <a:solidFill>
            <a:schemeClr val="tx1"/>
          </a:solidFill>
          <a:latin typeface="+mn-lt"/>
        </a:defRPr>
      </a:lvl5pPr>
      <a:lvl6pPr marL="2514600" indent="-228600" algn="l" rtl="0" eaLnBrk="1" fontAlgn="base" hangingPunct="1">
        <a:spcBef>
          <a:spcPct val="20000"/>
        </a:spcBef>
        <a:spcAft>
          <a:spcPct val="0"/>
        </a:spcAft>
        <a:buClr>
          <a:srgbClr val="B20600"/>
        </a:buClr>
        <a:buFont typeface="Times"/>
        <a:buChar char="•"/>
        <a:defRPr sz="2000">
          <a:solidFill>
            <a:schemeClr val="tx1"/>
          </a:solidFill>
          <a:latin typeface="+mn-lt"/>
        </a:defRPr>
      </a:lvl6pPr>
      <a:lvl7pPr marL="2971800" indent="-228600" algn="l" rtl="0" eaLnBrk="1" fontAlgn="base" hangingPunct="1">
        <a:spcBef>
          <a:spcPct val="20000"/>
        </a:spcBef>
        <a:spcAft>
          <a:spcPct val="0"/>
        </a:spcAft>
        <a:buClr>
          <a:srgbClr val="B20600"/>
        </a:buClr>
        <a:buFont typeface="Times"/>
        <a:buChar char="•"/>
        <a:defRPr sz="2000">
          <a:solidFill>
            <a:schemeClr val="tx1"/>
          </a:solidFill>
          <a:latin typeface="+mn-lt"/>
        </a:defRPr>
      </a:lvl7pPr>
      <a:lvl8pPr marL="3429000" indent="-228600" algn="l" rtl="0" eaLnBrk="1" fontAlgn="base" hangingPunct="1">
        <a:spcBef>
          <a:spcPct val="20000"/>
        </a:spcBef>
        <a:spcAft>
          <a:spcPct val="0"/>
        </a:spcAft>
        <a:buClr>
          <a:srgbClr val="B20600"/>
        </a:buClr>
        <a:buFont typeface="Times"/>
        <a:buChar char="•"/>
        <a:defRPr sz="2000">
          <a:solidFill>
            <a:schemeClr val="tx1"/>
          </a:solidFill>
          <a:latin typeface="+mn-lt"/>
        </a:defRPr>
      </a:lvl8pPr>
      <a:lvl9pPr marL="3886200" indent="-228600" algn="l" rtl="0" eaLnBrk="1" fontAlgn="base" hangingPunct="1">
        <a:spcBef>
          <a:spcPct val="20000"/>
        </a:spcBef>
        <a:spcAft>
          <a:spcPct val="0"/>
        </a:spcAft>
        <a:buClr>
          <a:srgbClr val="B20600"/>
        </a:buClr>
        <a:buFont typeface="Times"/>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omenenabled.org/pdfs/mapping/Global%20Disabled%20Women's%20Rights%20Advocacy%20Report%20March%2020th%202016.pdf" TargetMode="External"/><Relationship Id="rId3" Type="http://schemas.openxmlformats.org/officeDocument/2006/relationships/hyperlink" Target="https://www.ohchr.org/Documents/HRBodies/CRPD/DGD/2013_Submissions/22.ChristianBlindMission.pdf" TargetMode="External"/><Relationship Id="rId7" Type="http://schemas.openxmlformats.org/officeDocument/2006/relationships/hyperlink" Target="https://www.awid.org/sites/default/files/atoms/files/intersectionality_a_tool_for_gender_and_economic_justice.pdf" TargetMode="External"/><Relationship Id="rId2" Type="http://schemas.openxmlformats.org/officeDocument/2006/relationships/hyperlink" Target="https://www.cbm.org/fileadmin/user_upload/Publications/The_Personal__The_Political__The_Policy.pdf" TargetMode="External"/><Relationship Id="rId1" Type="http://schemas.openxmlformats.org/officeDocument/2006/relationships/slideLayout" Target="../slideLayouts/slideLayout2.xml"/><Relationship Id="rId6" Type="http://schemas.openxmlformats.org/officeDocument/2006/relationships/hyperlink" Target="https://www.un.org/disabilities/documents/Publication/UNWCW%20MANUAL.pdf" TargetMode="External"/><Relationship Id="rId5" Type="http://schemas.openxmlformats.org/officeDocument/2006/relationships/hyperlink" Target="https://www.endthecycle.info/resources/women/" TargetMode="External"/><Relationship Id="rId10" Type="http://schemas.openxmlformats.org/officeDocument/2006/relationships/hyperlink" Target="http://wwda.org.au/wp-content/uploads/2013/12/pacificsisters1.pdf" TargetMode="External"/><Relationship Id="rId4" Type="http://schemas.openxmlformats.org/officeDocument/2006/relationships/hyperlink" Target="https://www.cbm.org/news/news/news-2016/five-perspectives-on-gender-equality/" TargetMode="External"/><Relationship Id="rId9" Type="http://schemas.openxmlformats.org/officeDocument/2006/relationships/hyperlink" Target="http://drpi.research.yorku.ca/wp-content/uploads/2015/01/Regional-report_are-we-moving-forward-FINAL.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hyperlink" Target="mailto:Mary.Keogh@cbm.org"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wsfuvqyW2M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161CE-4801-F348-AFE2-834766792C5C}"/>
              </a:ext>
            </a:extLst>
          </p:cNvPr>
          <p:cNvSpPr>
            <a:spLocks noGrp="1"/>
          </p:cNvSpPr>
          <p:nvPr>
            <p:ph type="ctrTitle"/>
          </p:nvPr>
        </p:nvSpPr>
        <p:spPr>
          <a:xfrm>
            <a:off x="265470" y="330933"/>
            <a:ext cx="6070437" cy="1280161"/>
          </a:xfrm>
          <a:solidFill>
            <a:schemeClr val="bg1">
              <a:alpha val="67059"/>
            </a:schemeClr>
          </a:solidFill>
        </p:spPr>
        <p:txBody>
          <a:bodyPr/>
          <a:lstStyle/>
          <a:p>
            <a:r>
              <a:rPr lang="en-US" sz="2000" dirty="0">
                <a:solidFill>
                  <a:srgbClr val="B20600"/>
                </a:solidFill>
              </a:rPr>
              <a:t>Women and Girls with Disabilities</a:t>
            </a:r>
            <a:br>
              <a:rPr lang="en-US" sz="2000" dirty="0">
                <a:solidFill>
                  <a:srgbClr val="B20600"/>
                </a:solidFill>
              </a:rPr>
            </a:br>
            <a:endParaRPr lang="en-US" sz="2000" dirty="0">
              <a:solidFill>
                <a:srgbClr val="B20600"/>
              </a:solidFill>
            </a:endParaRPr>
          </a:p>
        </p:txBody>
      </p:sp>
      <p:pic>
        <p:nvPicPr>
          <p:cNvPr id="5" name="Picture 4" descr="A woman with a disability sits on an adapted bicycle, she is smiling. A little girl stands in the distance.">
            <a:extLst>
              <a:ext uri="{FF2B5EF4-FFF2-40B4-BE49-F238E27FC236}">
                <a16:creationId xmlns:a16="http://schemas.microsoft.com/office/drawing/2014/main" id="{CB0B4893-2D73-4A69-AF95-78F71B7C5B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1784" y="2383284"/>
            <a:ext cx="5834642" cy="3848586"/>
          </a:xfrm>
          <a:prstGeom prst="rect">
            <a:avLst/>
          </a:prstGeom>
        </p:spPr>
      </p:pic>
      <p:sp>
        <p:nvSpPr>
          <p:cNvPr id="7" name="TextBox 6">
            <a:extLst>
              <a:ext uri="{FF2B5EF4-FFF2-40B4-BE49-F238E27FC236}">
                <a16:creationId xmlns:a16="http://schemas.microsoft.com/office/drawing/2014/main" id="{6557AF1D-7D27-4087-A934-1C49BC396112}"/>
              </a:ext>
            </a:extLst>
          </p:cNvPr>
          <p:cNvSpPr txBox="1"/>
          <p:nvPr/>
        </p:nvSpPr>
        <p:spPr>
          <a:xfrm>
            <a:off x="1607574" y="6231870"/>
            <a:ext cx="6070436" cy="246221"/>
          </a:xfrm>
          <a:prstGeom prst="rect">
            <a:avLst/>
          </a:prstGeom>
          <a:noFill/>
        </p:spPr>
        <p:txBody>
          <a:bodyPr wrap="square" rtlCol="0">
            <a:spAutoFit/>
          </a:bodyPr>
          <a:lstStyle/>
          <a:p>
            <a:r>
              <a:rPr lang="en-IE" sz="1000" dirty="0">
                <a:latin typeface="+mn-lt"/>
              </a:rPr>
              <a:t>CBM\</a:t>
            </a:r>
            <a:r>
              <a:rPr lang="en-IE" sz="1000" dirty="0" err="1">
                <a:latin typeface="+mn-lt"/>
              </a:rPr>
              <a:t>Hayduk</a:t>
            </a:r>
            <a:endParaRPr lang="en-IE" sz="1000" dirty="0">
              <a:latin typeface="+mn-lt"/>
            </a:endParaRPr>
          </a:p>
        </p:txBody>
      </p:sp>
      <p:sp>
        <p:nvSpPr>
          <p:cNvPr id="8" name="Title 1">
            <a:extLst>
              <a:ext uri="{FF2B5EF4-FFF2-40B4-BE49-F238E27FC236}">
                <a16:creationId xmlns:a16="http://schemas.microsoft.com/office/drawing/2014/main" id="{7A35886F-E086-4B3F-AB52-02914E992CE5}"/>
              </a:ext>
            </a:extLst>
          </p:cNvPr>
          <p:cNvSpPr txBox="1">
            <a:spLocks/>
          </p:cNvSpPr>
          <p:nvPr/>
        </p:nvSpPr>
        <p:spPr bwMode="auto">
          <a:xfrm>
            <a:off x="2081490" y="1857315"/>
            <a:ext cx="6884547" cy="337246"/>
          </a:xfrm>
          <a:prstGeom prst="rect">
            <a:avLst/>
          </a:prstGeom>
          <a:solidFill>
            <a:schemeClr val="bg1">
              <a:alpha val="6705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2800" b="1">
                <a:solidFill>
                  <a:srgbClr val="B20600"/>
                </a:solidFill>
                <a:latin typeface="Verdana" pitchFamily="34" charset="0"/>
              </a:defRPr>
            </a:lvl2pPr>
            <a:lvl3pPr algn="l" rtl="0" eaLnBrk="1" fontAlgn="base" hangingPunct="1">
              <a:spcBef>
                <a:spcPct val="0"/>
              </a:spcBef>
              <a:spcAft>
                <a:spcPct val="0"/>
              </a:spcAft>
              <a:defRPr sz="2800" b="1">
                <a:solidFill>
                  <a:srgbClr val="B20600"/>
                </a:solidFill>
                <a:latin typeface="Verdana" pitchFamily="34" charset="0"/>
              </a:defRPr>
            </a:lvl3pPr>
            <a:lvl4pPr algn="l" rtl="0" eaLnBrk="1" fontAlgn="base" hangingPunct="1">
              <a:spcBef>
                <a:spcPct val="0"/>
              </a:spcBef>
              <a:spcAft>
                <a:spcPct val="0"/>
              </a:spcAft>
              <a:defRPr sz="2800" b="1">
                <a:solidFill>
                  <a:srgbClr val="B20600"/>
                </a:solidFill>
                <a:latin typeface="Verdana" pitchFamily="34" charset="0"/>
              </a:defRPr>
            </a:lvl4pPr>
            <a:lvl5pPr algn="l" rtl="0" eaLnBrk="1" fontAlgn="base" hangingPunct="1">
              <a:spcBef>
                <a:spcPct val="0"/>
              </a:spcBef>
              <a:spcAft>
                <a:spcPct val="0"/>
              </a:spcAft>
              <a:defRPr sz="2800" b="1">
                <a:solidFill>
                  <a:srgbClr val="B20600"/>
                </a:solidFill>
                <a:latin typeface="Verdana" pitchFamily="34" charset="0"/>
              </a:defRPr>
            </a:lvl5pPr>
            <a:lvl6pPr marL="457200" algn="l" rtl="0" eaLnBrk="1" fontAlgn="base" hangingPunct="1">
              <a:spcBef>
                <a:spcPct val="0"/>
              </a:spcBef>
              <a:spcAft>
                <a:spcPct val="0"/>
              </a:spcAft>
              <a:defRPr sz="2800" b="1">
                <a:solidFill>
                  <a:srgbClr val="B20600"/>
                </a:solidFill>
                <a:latin typeface="Verdana" pitchFamily="34" charset="0"/>
              </a:defRPr>
            </a:lvl6pPr>
            <a:lvl7pPr marL="914400" algn="l" rtl="0" eaLnBrk="1" fontAlgn="base" hangingPunct="1">
              <a:spcBef>
                <a:spcPct val="0"/>
              </a:spcBef>
              <a:spcAft>
                <a:spcPct val="0"/>
              </a:spcAft>
              <a:defRPr sz="2800" b="1">
                <a:solidFill>
                  <a:srgbClr val="B20600"/>
                </a:solidFill>
                <a:latin typeface="Verdana" pitchFamily="34" charset="0"/>
              </a:defRPr>
            </a:lvl7pPr>
            <a:lvl8pPr marL="1371600" algn="l" rtl="0" eaLnBrk="1" fontAlgn="base" hangingPunct="1">
              <a:spcBef>
                <a:spcPct val="0"/>
              </a:spcBef>
              <a:spcAft>
                <a:spcPct val="0"/>
              </a:spcAft>
              <a:defRPr sz="2800" b="1">
                <a:solidFill>
                  <a:srgbClr val="B20600"/>
                </a:solidFill>
                <a:latin typeface="Verdana" pitchFamily="34" charset="0"/>
              </a:defRPr>
            </a:lvl8pPr>
            <a:lvl9pPr marL="1828800" algn="l" rtl="0" eaLnBrk="1" fontAlgn="base" hangingPunct="1">
              <a:spcBef>
                <a:spcPct val="0"/>
              </a:spcBef>
              <a:spcAft>
                <a:spcPct val="0"/>
              </a:spcAft>
              <a:defRPr sz="2800" b="1">
                <a:solidFill>
                  <a:srgbClr val="B20600"/>
                </a:solidFill>
                <a:latin typeface="Verdana" pitchFamily="34" charset="0"/>
              </a:defRPr>
            </a:lvl9pPr>
          </a:lstStyle>
          <a:p>
            <a:endParaRPr lang="en-US" kern="0" dirty="0">
              <a:solidFill>
                <a:srgbClr val="B20600"/>
              </a:solidFill>
            </a:endParaRPr>
          </a:p>
        </p:txBody>
      </p:sp>
    </p:spTree>
    <p:extLst>
      <p:ext uri="{BB962C8B-B14F-4D97-AF65-F5344CB8AC3E}">
        <p14:creationId xmlns:p14="http://schemas.microsoft.com/office/powerpoint/2010/main" val="3205514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649E3-3E85-2249-8843-20343AC85EF6}"/>
              </a:ext>
            </a:extLst>
          </p:cNvPr>
          <p:cNvSpPr>
            <a:spLocks noGrp="1"/>
          </p:cNvSpPr>
          <p:nvPr>
            <p:ph type="title"/>
          </p:nvPr>
        </p:nvSpPr>
        <p:spPr>
          <a:xfrm>
            <a:off x="141584" y="397223"/>
            <a:ext cx="6657914" cy="1143000"/>
          </a:xfrm>
        </p:spPr>
        <p:txBody>
          <a:bodyPr/>
          <a:lstStyle/>
          <a:p>
            <a:r>
              <a:rPr lang="en-US" sz="2000" b="1" dirty="0"/>
              <a:t>Key issues/barriers impacting women with disabilities – Economic, Social and Cultural Rights (2)</a:t>
            </a:r>
          </a:p>
        </p:txBody>
      </p:sp>
      <p:sp>
        <p:nvSpPr>
          <p:cNvPr id="3" name="Content Placeholder 2">
            <a:extLst>
              <a:ext uri="{FF2B5EF4-FFF2-40B4-BE49-F238E27FC236}">
                <a16:creationId xmlns:a16="http://schemas.microsoft.com/office/drawing/2014/main" id="{82D75109-A818-514D-A6EA-913111333AC8}"/>
              </a:ext>
            </a:extLst>
          </p:cNvPr>
          <p:cNvSpPr>
            <a:spLocks noGrp="1"/>
          </p:cNvSpPr>
          <p:nvPr>
            <p:ph idx="1"/>
          </p:nvPr>
        </p:nvSpPr>
        <p:spPr/>
        <p:txBody>
          <a:bodyPr/>
          <a:lstStyle/>
          <a:p>
            <a:pPr marL="0" indent="0" algn="ctr">
              <a:buNone/>
            </a:pPr>
            <a:r>
              <a:rPr lang="en-US" sz="1700" b="1" dirty="0">
                <a:cs typeface="Times New Roman" panose="02020603050405020304" pitchFamily="18" charset="0"/>
              </a:rPr>
              <a:t>Economic Empowerment/Access to employment or livelihood opportunities:</a:t>
            </a:r>
          </a:p>
          <a:p>
            <a:pPr marL="0" indent="0">
              <a:buNone/>
            </a:pPr>
            <a:endParaRPr lang="en-US" sz="1700" dirty="0">
              <a:cs typeface="Times New Roman" panose="02020603050405020304" pitchFamily="18" charset="0"/>
            </a:endParaRPr>
          </a:p>
          <a:p>
            <a:r>
              <a:rPr lang="en-US" sz="1700" dirty="0">
                <a:cs typeface="Times New Roman" panose="02020603050405020304" pitchFamily="18" charset="0"/>
              </a:rPr>
              <a:t>Available data at a global level highlights that women with disabilities have lower participation rates in the labor market in comparison to men with disabilities and women without disabilities.</a:t>
            </a:r>
          </a:p>
          <a:p>
            <a:endParaRPr lang="en-US" sz="1700" dirty="0">
              <a:cs typeface="Times New Roman" panose="02020603050405020304" pitchFamily="18" charset="0"/>
            </a:endParaRPr>
          </a:p>
          <a:p>
            <a:pPr marL="0" indent="0">
              <a:buNone/>
            </a:pPr>
            <a:r>
              <a:rPr lang="en-IE" sz="1700" u="sng" dirty="0">
                <a:cs typeface="Times New Roman" panose="02020603050405020304" pitchFamily="18" charset="0"/>
              </a:rPr>
              <a:t>Some of the barriers faced:</a:t>
            </a:r>
          </a:p>
          <a:p>
            <a:r>
              <a:rPr lang="en-US" sz="1700" dirty="0">
                <a:cs typeface="Times New Roman" panose="02020603050405020304" pitchFamily="18" charset="0"/>
              </a:rPr>
              <a:t>barriers such as negative attitudes, misperceptions about the abilities of women with disabilities and lack of accessibility in workplaces and transport to work all contribute to their exclusion from opportunities for economic empowerment</a:t>
            </a:r>
          </a:p>
          <a:p>
            <a:endParaRPr lang="en-US" sz="1800" dirty="0">
              <a:latin typeface="Times New Roman" panose="02020603050405020304" pitchFamily="18" charset="0"/>
              <a:cs typeface="Times New Roman" panose="02020603050405020304" pitchFamily="18" charset="0"/>
            </a:endParaRPr>
          </a:p>
          <a:p>
            <a:endParaRPr lang="en-US" sz="1800" dirty="0"/>
          </a:p>
          <a:p>
            <a:pPr marL="0" indent="0">
              <a:buNone/>
            </a:pPr>
            <a:endParaRPr lang="en-US" sz="1800" dirty="0"/>
          </a:p>
        </p:txBody>
      </p:sp>
    </p:spTree>
    <p:extLst>
      <p:ext uri="{BB962C8B-B14F-4D97-AF65-F5344CB8AC3E}">
        <p14:creationId xmlns:p14="http://schemas.microsoft.com/office/powerpoint/2010/main" val="1668959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A14D-EDDF-0846-8FD6-BED5919A3DCE}"/>
              </a:ext>
            </a:extLst>
          </p:cNvPr>
          <p:cNvSpPr>
            <a:spLocks noGrp="1"/>
          </p:cNvSpPr>
          <p:nvPr>
            <p:ph type="title"/>
          </p:nvPr>
        </p:nvSpPr>
        <p:spPr>
          <a:xfrm>
            <a:off x="194679" y="312717"/>
            <a:ext cx="6503993" cy="1143000"/>
          </a:xfrm>
        </p:spPr>
        <p:txBody>
          <a:bodyPr/>
          <a:lstStyle/>
          <a:p>
            <a:r>
              <a:rPr lang="en-US" sz="2000" b="1" dirty="0"/>
              <a:t>Key issues/barriers impacting women with disabilities – Economic, Social and Cultural Rights (3)</a:t>
            </a:r>
          </a:p>
        </p:txBody>
      </p:sp>
      <p:sp>
        <p:nvSpPr>
          <p:cNvPr id="3" name="Content Placeholder 2">
            <a:extLst>
              <a:ext uri="{FF2B5EF4-FFF2-40B4-BE49-F238E27FC236}">
                <a16:creationId xmlns:a16="http://schemas.microsoft.com/office/drawing/2014/main" id="{F304761F-05E9-7246-8EF7-19660EC22610}"/>
              </a:ext>
            </a:extLst>
          </p:cNvPr>
          <p:cNvSpPr>
            <a:spLocks noGrp="1"/>
          </p:cNvSpPr>
          <p:nvPr>
            <p:ph idx="1"/>
          </p:nvPr>
        </p:nvSpPr>
        <p:spPr/>
        <p:txBody>
          <a:bodyPr/>
          <a:lstStyle/>
          <a:p>
            <a:pPr marL="0" indent="0" algn="ctr">
              <a:buNone/>
            </a:pPr>
            <a:r>
              <a:rPr lang="en-US" sz="1700" b="1" dirty="0">
                <a:cs typeface="Times New Roman" panose="02020603050405020304" pitchFamily="18" charset="0"/>
              </a:rPr>
              <a:t>Access to Health/Sexual Reproductive Rights:</a:t>
            </a:r>
          </a:p>
          <a:p>
            <a:pPr marL="0" indent="0" algn="ctr">
              <a:buNone/>
            </a:pPr>
            <a:endParaRPr lang="en-US" sz="1700" b="1" dirty="0">
              <a:cs typeface="Times New Roman" panose="02020603050405020304" pitchFamily="18" charset="0"/>
            </a:endParaRPr>
          </a:p>
          <a:p>
            <a:r>
              <a:rPr lang="en-US" sz="1700" dirty="0">
                <a:cs typeface="Times New Roman" panose="02020603050405020304" pitchFamily="18" charset="0"/>
              </a:rPr>
              <a:t>Global comparable data on health outcomes for women and girls with disabilities is limited there is some evidence from that highlights how women with disabilities rate their health status as lower than women without disabilities and also worse than men with disabilities</a:t>
            </a:r>
          </a:p>
          <a:p>
            <a:pPr marL="0" indent="0">
              <a:buNone/>
            </a:pPr>
            <a:endParaRPr lang="en-US" sz="1700" dirty="0">
              <a:cs typeface="Times New Roman" panose="02020603050405020304" pitchFamily="18" charset="0"/>
            </a:endParaRPr>
          </a:p>
          <a:p>
            <a:pPr marL="0" indent="0">
              <a:buNone/>
            </a:pPr>
            <a:r>
              <a:rPr lang="en-IE" sz="1700" u="sng" dirty="0">
                <a:cs typeface="Times New Roman" panose="02020603050405020304" pitchFamily="18" charset="0"/>
              </a:rPr>
              <a:t>Some of the barriers faced:</a:t>
            </a:r>
            <a:endParaRPr lang="en-US" sz="1700" dirty="0">
              <a:cs typeface="Times New Roman" panose="02020603050405020304" pitchFamily="18" charset="0"/>
            </a:endParaRPr>
          </a:p>
          <a:p>
            <a:pPr>
              <a:buFont typeface="Arial" panose="020B0604020202020204" pitchFamily="34" charset="0"/>
              <a:buChar char="•"/>
            </a:pPr>
            <a:r>
              <a:rPr lang="en-US" sz="1700" dirty="0">
                <a:cs typeface="Times New Roman" panose="02020603050405020304" pitchFamily="18" charset="0"/>
              </a:rPr>
              <a:t>Lack of access to healthcare due to lack of inaccessible equipment for women’s healthcare such as mammograms. </a:t>
            </a:r>
          </a:p>
          <a:p>
            <a:pPr>
              <a:buFont typeface="Arial" panose="020B0604020202020204" pitchFamily="34" charset="0"/>
              <a:buChar char="•"/>
            </a:pPr>
            <a:r>
              <a:rPr lang="en-US" sz="1700" dirty="0">
                <a:cs typeface="Times New Roman" panose="02020603050405020304" pitchFamily="18" charset="0"/>
              </a:rPr>
              <a:t>Negative attitudes by healthcare staff when it comes to sexual and reproductive health care and also during child-birth. </a:t>
            </a:r>
          </a:p>
          <a:p>
            <a:pPr marL="0" indent="0">
              <a:buNone/>
            </a:pPr>
            <a:endParaRPr lang="en-US" sz="1800" dirty="0"/>
          </a:p>
        </p:txBody>
      </p:sp>
    </p:spTree>
    <p:extLst>
      <p:ext uri="{BB962C8B-B14F-4D97-AF65-F5344CB8AC3E}">
        <p14:creationId xmlns:p14="http://schemas.microsoft.com/office/powerpoint/2010/main" val="2418345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107B9-B923-5D4F-9FF0-AE365F1B18A5}"/>
              </a:ext>
            </a:extLst>
          </p:cNvPr>
          <p:cNvSpPr>
            <a:spLocks noGrp="1"/>
          </p:cNvSpPr>
          <p:nvPr>
            <p:ph type="title"/>
          </p:nvPr>
        </p:nvSpPr>
        <p:spPr>
          <a:xfrm>
            <a:off x="237449" y="279236"/>
            <a:ext cx="6096000" cy="1143000"/>
          </a:xfrm>
        </p:spPr>
        <p:txBody>
          <a:bodyPr/>
          <a:lstStyle/>
          <a:p>
            <a:r>
              <a:rPr lang="en-US" sz="2000" b="1" dirty="0"/>
              <a:t>Key issues impacting women with disabilities – Civil and political rights (3)</a:t>
            </a:r>
            <a:endParaRPr lang="en-US" sz="2000" dirty="0"/>
          </a:p>
        </p:txBody>
      </p:sp>
      <p:sp>
        <p:nvSpPr>
          <p:cNvPr id="3" name="Content Placeholder 2">
            <a:extLst>
              <a:ext uri="{FF2B5EF4-FFF2-40B4-BE49-F238E27FC236}">
                <a16:creationId xmlns:a16="http://schemas.microsoft.com/office/drawing/2014/main" id="{E26B649E-E5CA-8F4D-8FD7-57FE91F9C904}"/>
              </a:ext>
            </a:extLst>
          </p:cNvPr>
          <p:cNvSpPr>
            <a:spLocks noGrp="1"/>
          </p:cNvSpPr>
          <p:nvPr>
            <p:ph idx="1"/>
          </p:nvPr>
        </p:nvSpPr>
        <p:spPr>
          <a:xfrm>
            <a:off x="685800" y="1752600"/>
            <a:ext cx="7772400" cy="4114800"/>
          </a:xfrm>
        </p:spPr>
        <p:txBody>
          <a:bodyPr/>
          <a:lstStyle/>
          <a:p>
            <a:r>
              <a:rPr lang="en-US" sz="1700" dirty="0">
                <a:cs typeface="Times New Roman" panose="02020603050405020304" pitchFamily="18" charset="0"/>
              </a:rPr>
              <a:t>Violence against women is </a:t>
            </a:r>
            <a:r>
              <a:rPr lang="en-US" sz="1700" dirty="0" err="1">
                <a:cs typeface="Times New Roman" panose="02020603050405020304" pitchFamily="18" charset="0"/>
              </a:rPr>
              <a:t>recognised</a:t>
            </a:r>
            <a:r>
              <a:rPr lang="en-US" sz="1700" dirty="0">
                <a:cs typeface="Times New Roman" panose="02020603050405020304" pitchFamily="18" charset="0"/>
              </a:rPr>
              <a:t> as a particular human rights violation  that women and girls with disabilities are at greater risk of than their non-disabled peers: “… when gender, disability and other factors intersect – the violence against [women with disabilities] takes on unique forms, has unique causes and results in unique consequences”. </a:t>
            </a:r>
          </a:p>
          <a:p>
            <a:pPr marL="0" indent="0">
              <a:buNone/>
            </a:pPr>
            <a:endParaRPr lang="en-US" sz="1700" dirty="0">
              <a:cs typeface="Times New Roman" panose="02020603050405020304" pitchFamily="18" charset="0"/>
            </a:endParaRPr>
          </a:p>
          <a:p>
            <a:pPr marL="0" indent="0">
              <a:buNone/>
            </a:pPr>
            <a:r>
              <a:rPr lang="en-US" sz="1700" u="sng" dirty="0">
                <a:cs typeface="Times New Roman" panose="02020603050405020304" pitchFamily="18" charset="0"/>
              </a:rPr>
              <a:t>Barriers faced by women with disabilities</a:t>
            </a:r>
          </a:p>
          <a:p>
            <a:pPr>
              <a:buFont typeface="Arial" panose="020B0604020202020204" pitchFamily="34" charset="0"/>
              <a:buChar char="•"/>
            </a:pPr>
            <a:r>
              <a:rPr lang="en-US" sz="1700" dirty="0">
                <a:cs typeface="Times New Roman" panose="02020603050405020304" pitchFamily="18" charset="0"/>
              </a:rPr>
              <a:t>Information about abusive behavior, their rights, violence against women services and legal recourse may not be available to women with disabilities</a:t>
            </a:r>
          </a:p>
          <a:p>
            <a:pPr>
              <a:buFont typeface="Arial" panose="020B0604020202020204" pitchFamily="34" charset="0"/>
              <a:buChar char="•"/>
            </a:pPr>
            <a:r>
              <a:rPr lang="en-US" sz="1700" dirty="0">
                <a:cs typeface="Times New Roman" panose="02020603050405020304" pitchFamily="18" charset="0"/>
              </a:rPr>
              <a:t>A lack of knowledge and understanding of the specific situations of women with disabilities on the part of legal representatives, police and other justice system administrators can leave women with disabilities more exposed to future violence when they expose abuse and seek help</a:t>
            </a:r>
          </a:p>
          <a:p>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8466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43936F7-563F-465D-A2F1-DDB13B081615}"/>
              </a:ext>
            </a:extLst>
          </p:cNvPr>
          <p:cNvSpPr/>
          <p:nvPr/>
        </p:nvSpPr>
        <p:spPr bwMode="auto">
          <a:xfrm>
            <a:off x="-108520" y="6453336"/>
            <a:ext cx="9361040" cy="5040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a:endParaRPr>
          </a:p>
        </p:txBody>
      </p:sp>
      <p:sp>
        <p:nvSpPr>
          <p:cNvPr id="7" name="Title 1">
            <a:extLst>
              <a:ext uri="{FF2B5EF4-FFF2-40B4-BE49-F238E27FC236}">
                <a16:creationId xmlns:a16="http://schemas.microsoft.com/office/drawing/2014/main" id="{0F2106D4-3570-4AC3-BFAA-49266D65BA30}"/>
              </a:ext>
            </a:extLst>
          </p:cNvPr>
          <p:cNvSpPr>
            <a:spLocks noGrp="1"/>
          </p:cNvSpPr>
          <p:nvPr>
            <p:ph type="title"/>
          </p:nvPr>
        </p:nvSpPr>
        <p:spPr>
          <a:xfrm>
            <a:off x="204179" y="474469"/>
            <a:ext cx="6518627" cy="1143000"/>
          </a:xfrm>
        </p:spPr>
        <p:txBody>
          <a:bodyPr/>
          <a:lstStyle/>
          <a:p>
            <a:br>
              <a:rPr lang="de-DE" sz="2000" b="1" dirty="0"/>
            </a:br>
            <a:r>
              <a:rPr lang="de-DE" sz="2000" b="1" dirty="0"/>
              <a:t>4. How are women and girls with disabilities protected by international law? (1)</a:t>
            </a:r>
            <a:br>
              <a:rPr lang="de-DE" sz="2000" b="1" dirty="0"/>
            </a:br>
            <a:br>
              <a:rPr lang="de-DE" sz="2000" b="1" dirty="0"/>
            </a:br>
            <a:endParaRPr lang="de-DE" sz="2000" b="1" dirty="0"/>
          </a:p>
        </p:txBody>
      </p:sp>
      <p:sp>
        <p:nvSpPr>
          <p:cNvPr id="3" name="TextBox 2">
            <a:extLst>
              <a:ext uri="{FF2B5EF4-FFF2-40B4-BE49-F238E27FC236}">
                <a16:creationId xmlns:a16="http://schemas.microsoft.com/office/drawing/2014/main" id="{BF31D363-74F2-A845-A2FF-5DE2B7C6FD7B}"/>
              </a:ext>
            </a:extLst>
          </p:cNvPr>
          <p:cNvSpPr txBox="1"/>
          <p:nvPr/>
        </p:nvSpPr>
        <p:spPr>
          <a:xfrm>
            <a:off x="263173" y="1828801"/>
            <a:ext cx="8617654" cy="5339923"/>
          </a:xfrm>
          <a:prstGeom prst="rect">
            <a:avLst/>
          </a:prstGeom>
          <a:noFill/>
        </p:spPr>
        <p:txBody>
          <a:bodyPr wrap="square" rtlCol="0">
            <a:spAutoFit/>
          </a:bodyPr>
          <a:lstStyle/>
          <a:p>
            <a:pPr marL="285750" indent="-285750">
              <a:buClr>
                <a:srgbClr val="B20600"/>
              </a:buClr>
              <a:buFont typeface="Arial" panose="020B0604020202020204" pitchFamily="34" charset="0"/>
              <a:buChar char="•"/>
            </a:pPr>
            <a:r>
              <a:rPr lang="en-US" sz="1700" dirty="0">
                <a:latin typeface="+mn-lt"/>
                <a:cs typeface="Times New Roman" panose="02020603050405020304" pitchFamily="18" charset="0"/>
              </a:rPr>
              <a:t>The inclusion of women and girls with disabilities in international normative frameworks has evolved over a number of decades. </a:t>
            </a:r>
          </a:p>
          <a:p>
            <a:pPr marL="285750" indent="-285750">
              <a:buClr>
                <a:srgbClr val="B20600"/>
              </a:buClr>
              <a:buFont typeface="Arial" panose="020B0604020202020204" pitchFamily="34" charset="0"/>
              <a:buChar char="•"/>
            </a:pPr>
            <a:endParaRPr lang="en-US" sz="1700" dirty="0">
              <a:latin typeface="+mn-lt"/>
              <a:cs typeface="Times New Roman" panose="02020603050405020304" pitchFamily="18" charset="0"/>
            </a:endParaRPr>
          </a:p>
          <a:p>
            <a:pPr marL="285750" indent="-285750">
              <a:buClr>
                <a:srgbClr val="B20600"/>
              </a:buClr>
              <a:buFont typeface="Arial" panose="020B0604020202020204" pitchFamily="34" charset="0"/>
              <a:buChar char="•"/>
            </a:pPr>
            <a:r>
              <a:rPr lang="en-US" sz="1700" dirty="0">
                <a:latin typeface="+mn-lt"/>
                <a:cs typeface="Times New Roman" panose="02020603050405020304" pitchFamily="18" charset="0"/>
              </a:rPr>
              <a:t>The inclusion of women and girls with disabilities in the CRPD was largely due to demands of the disabled women’s movement and women with disabilities who played a key role in the negotiation of the CRPD</a:t>
            </a:r>
          </a:p>
          <a:p>
            <a:pPr marL="285750" indent="-285750">
              <a:buClr>
                <a:srgbClr val="B20600"/>
              </a:buClr>
              <a:buFont typeface="Arial" panose="020B0604020202020204" pitchFamily="34" charset="0"/>
              <a:buChar char="•"/>
            </a:pPr>
            <a:endParaRPr lang="en-US" sz="1700" dirty="0">
              <a:latin typeface="+mn-lt"/>
              <a:cs typeface="Times New Roman" panose="02020603050405020304" pitchFamily="18" charset="0"/>
            </a:endParaRPr>
          </a:p>
          <a:p>
            <a:pPr marL="285750" indent="-285750">
              <a:buClr>
                <a:srgbClr val="B20600"/>
              </a:buClr>
              <a:buFont typeface="Arial" panose="020B0604020202020204" pitchFamily="34" charset="0"/>
              <a:buChar char="•"/>
            </a:pPr>
            <a:r>
              <a:rPr lang="en-US" sz="1700" dirty="0">
                <a:latin typeface="+mn-lt"/>
                <a:cs typeface="Times New Roman" panose="02020603050405020304" pitchFamily="18" charset="0"/>
              </a:rPr>
              <a:t>The CRPD </a:t>
            </a:r>
            <a:r>
              <a:rPr lang="en-US" sz="1700" dirty="0" err="1">
                <a:latin typeface="+mn-lt"/>
                <a:cs typeface="Times New Roman" panose="02020603050405020304" pitchFamily="18" charset="0"/>
              </a:rPr>
              <a:t>recognises</a:t>
            </a:r>
            <a:r>
              <a:rPr lang="en-US" sz="1700" dirty="0">
                <a:latin typeface="+mn-lt"/>
                <a:cs typeface="Times New Roman" panose="02020603050405020304" pitchFamily="18" charset="0"/>
              </a:rPr>
              <a:t> the need to take a gender mainstreaming approach to the inclusion of women and girls with disabilities and requires that State Parties take active measures for ensuring gender and disability equality</a:t>
            </a:r>
          </a:p>
          <a:p>
            <a:pPr marL="285750" indent="-285750">
              <a:buClr>
                <a:srgbClr val="B20600"/>
              </a:buClr>
              <a:buFont typeface="Arial" panose="020B0604020202020204" pitchFamily="34" charset="0"/>
              <a:buChar char="•"/>
            </a:pPr>
            <a:endParaRPr lang="en-US" sz="1700" dirty="0">
              <a:latin typeface="+mn-lt"/>
              <a:cs typeface="Times New Roman" panose="02020603050405020304" pitchFamily="18" charset="0"/>
            </a:endParaRPr>
          </a:p>
          <a:p>
            <a:pPr marL="285750" indent="-285750">
              <a:buClr>
                <a:srgbClr val="B20600"/>
              </a:buClr>
              <a:buFont typeface="Arial" panose="020B0604020202020204" pitchFamily="34" charset="0"/>
              <a:buChar char="•"/>
            </a:pPr>
            <a:r>
              <a:rPr lang="en-US" sz="1700" dirty="0">
                <a:latin typeface="+mn-lt"/>
                <a:cs typeface="Times New Roman" panose="02020603050405020304" pitchFamily="18" charset="0"/>
              </a:rPr>
              <a:t>The CRPD also includes a standalone article – Article 6, which specifically addresses measures State Parties must take to ensure women with disabilities are protected from multiple discrimination and can enjoy their human rights and fundamental freedoms on an equal basis with others, for example, men with disabilities and women without disabilities. Article 6 is interpreted as a crosscutting article and should be taken into consideration when implementing all of the rights contained in the CRPD</a:t>
            </a:r>
          </a:p>
          <a:p>
            <a:pPr marL="285750" indent="-28575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3091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43936F7-563F-465D-A2F1-DDB13B081615}"/>
              </a:ext>
            </a:extLst>
          </p:cNvPr>
          <p:cNvSpPr/>
          <p:nvPr/>
        </p:nvSpPr>
        <p:spPr bwMode="auto">
          <a:xfrm>
            <a:off x="-108520" y="6453336"/>
            <a:ext cx="9361040" cy="5040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a:endParaRPr>
          </a:p>
        </p:txBody>
      </p:sp>
      <p:sp>
        <p:nvSpPr>
          <p:cNvPr id="7" name="Title 1">
            <a:extLst>
              <a:ext uri="{FF2B5EF4-FFF2-40B4-BE49-F238E27FC236}">
                <a16:creationId xmlns:a16="http://schemas.microsoft.com/office/drawing/2014/main" id="{0F2106D4-3570-4AC3-BFAA-49266D65BA30}"/>
              </a:ext>
            </a:extLst>
          </p:cNvPr>
          <p:cNvSpPr>
            <a:spLocks noGrp="1"/>
          </p:cNvSpPr>
          <p:nvPr>
            <p:ph type="title"/>
          </p:nvPr>
        </p:nvSpPr>
        <p:spPr>
          <a:xfrm>
            <a:off x="255147" y="480864"/>
            <a:ext cx="6096000" cy="1143000"/>
          </a:xfrm>
        </p:spPr>
        <p:txBody>
          <a:bodyPr/>
          <a:lstStyle/>
          <a:p>
            <a:r>
              <a:rPr lang="de-DE" sz="2000" b="1" dirty="0" err="1"/>
              <a:t>How</a:t>
            </a:r>
            <a:r>
              <a:rPr lang="de-DE" sz="2000" b="1" dirty="0"/>
              <a:t> </a:t>
            </a:r>
            <a:r>
              <a:rPr lang="de-DE" sz="2000" b="1" dirty="0" err="1"/>
              <a:t>are</a:t>
            </a:r>
            <a:r>
              <a:rPr lang="de-DE" sz="2000" b="1" dirty="0"/>
              <a:t> </a:t>
            </a:r>
            <a:r>
              <a:rPr lang="de-DE" sz="2000" b="1" dirty="0" err="1"/>
              <a:t>women</a:t>
            </a:r>
            <a:r>
              <a:rPr lang="de-DE" sz="2000" b="1" dirty="0"/>
              <a:t> </a:t>
            </a:r>
            <a:r>
              <a:rPr lang="de-DE" sz="2000" b="1" dirty="0" err="1"/>
              <a:t>and</a:t>
            </a:r>
            <a:r>
              <a:rPr lang="de-DE" sz="2000" b="1" dirty="0"/>
              <a:t> </a:t>
            </a:r>
            <a:r>
              <a:rPr lang="de-DE" sz="2000" b="1" dirty="0" err="1"/>
              <a:t>girls</a:t>
            </a:r>
            <a:r>
              <a:rPr lang="de-DE" sz="2000" b="1" dirty="0"/>
              <a:t> </a:t>
            </a:r>
            <a:r>
              <a:rPr lang="de-DE" sz="2000" b="1" dirty="0" err="1"/>
              <a:t>with</a:t>
            </a:r>
            <a:r>
              <a:rPr lang="de-DE" sz="2000" b="1" dirty="0"/>
              <a:t> </a:t>
            </a:r>
            <a:r>
              <a:rPr lang="de-DE" sz="2000" b="1" dirty="0" err="1"/>
              <a:t>disabilities</a:t>
            </a:r>
            <a:r>
              <a:rPr lang="de-DE" sz="2000" b="1" dirty="0"/>
              <a:t> </a:t>
            </a:r>
            <a:r>
              <a:rPr lang="de-DE" sz="2000" b="1" dirty="0" err="1"/>
              <a:t>protected</a:t>
            </a:r>
            <a:r>
              <a:rPr lang="de-DE" sz="2000" b="1" dirty="0"/>
              <a:t> </a:t>
            </a:r>
            <a:r>
              <a:rPr lang="de-DE" sz="2000" b="1" dirty="0" err="1"/>
              <a:t>by</a:t>
            </a:r>
            <a:r>
              <a:rPr lang="de-DE" sz="2000" b="1" dirty="0"/>
              <a:t> international </a:t>
            </a:r>
            <a:r>
              <a:rPr lang="de-DE" sz="2000" b="1" dirty="0" err="1"/>
              <a:t>law</a:t>
            </a:r>
            <a:r>
              <a:rPr lang="de-DE" sz="2000" b="1" dirty="0"/>
              <a:t>? (2)</a:t>
            </a:r>
            <a:br>
              <a:rPr lang="de-DE" sz="2000" dirty="0"/>
            </a:br>
            <a:endParaRPr lang="de-DE" sz="2000" dirty="0"/>
          </a:p>
        </p:txBody>
      </p:sp>
      <p:sp>
        <p:nvSpPr>
          <p:cNvPr id="8" name="Content Placeholder 2">
            <a:extLst>
              <a:ext uri="{FF2B5EF4-FFF2-40B4-BE49-F238E27FC236}">
                <a16:creationId xmlns:a16="http://schemas.microsoft.com/office/drawing/2014/main" id="{2C7F5A10-8346-42BF-8A9A-196F41A4A546}"/>
              </a:ext>
            </a:extLst>
          </p:cNvPr>
          <p:cNvSpPr>
            <a:spLocks noGrp="1"/>
          </p:cNvSpPr>
          <p:nvPr>
            <p:ph idx="1"/>
          </p:nvPr>
        </p:nvSpPr>
        <p:spPr>
          <a:xfrm>
            <a:off x="685800" y="1981200"/>
            <a:ext cx="7772400" cy="4114800"/>
          </a:xfrm>
        </p:spPr>
        <p:txBody>
          <a:bodyPr/>
          <a:lstStyle/>
          <a:p>
            <a:endParaRPr lang="en-GB" sz="1600" dirty="0"/>
          </a:p>
          <a:p>
            <a:pPr marL="0" indent="0">
              <a:buNone/>
            </a:pPr>
            <a:endParaRPr lang="en-GB" sz="1600" dirty="0"/>
          </a:p>
          <a:p>
            <a:endParaRPr lang="de-DE" sz="1600" dirty="0"/>
          </a:p>
        </p:txBody>
      </p:sp>
      <p:sp>
        <p:nvSpPr>
          <p:cNvPr id="2" name="TextBox 1">
            <a:extLst>
              <a:ext uri="{FF2B5EF4-FFF2-40B4-BE49-F238E27FC236}">
                <a16:creationId xmlns:a16="http://schemas.microsoft.com/office/drawing/2014/main" id="{129F952E-8DC6-B44D-AE17-94CD89D91959}"/>
              </a:ext>
            </a:extLst>
          </p:cNvPr>
          <p:cNvSpPr txBox="1"/>
          <p:nvPr/>
        </p:nvSpPr>
        <p:spPr>
          <a:xfrm>
            <a:off x="480529" y="2978191"/>
            <a:ext cx="8348354" cy="1400383"/>
          </a:xfrm>
          <a:prstGeom prst="rect">
            <a:avLst/>
          </a:prstGeom>
          <a:noFill/>
        </p:spPr>
        <p:txBody>
          <a:bodyPr wrap="square" rtlCol="0">
            <a:spAutoFit/>
          </a:bodyPr>
          <a:lstStyle/>
          <a:p>
            <a:pPr marL="342900" indent="-342900">
              <a:buClr>
                <a:srgbClr val="B20600"/>
              </a:buClr>
              <a:buFont typeface="Arial" panose="020B0604020202020204" pitchFamily="34" charset="0"/>
              <a:buChar char="•"/>
            </a:pPr>
            <a:r>
              <a:rPr lang="en-US" sz="1700" dirty="0">
                <a:latin typeface="+mn-lt"/>
                <a:cs typeface="Times" panose="02020603050405020304" pitchFamily="18" charset="0"/>
              </a:rPr>
              <a:t>Women with disabilities are also protected by norms protecting and advancing the rights of women, such as the Convention on the Elimination of All Forms of Discrimination Against Women (CEDAW)</a:t>
            </a:r>
          </a:p>
          <a:p>
            <a:pPr marL="285750" indent="-285750">
              <a:buClr>
                <a:srgbClr val="B20600"/>
              </a:buClr>
              <a:buFont typeface="Arial" panose="020B0604020202020204" pitchFamily="34" charset="0"/>
              <a:buChar char="•"/>
            </a:pPr>
            <a:endParaRPr lang="en-US" sz="1700" dirty="0">
              <a:latin typeface="+mn-lt"/>
              <a:cs typeface="Times" panose="02020603050405020304" pitchFamily="18" charset="0"/>
            </a:endParaRPr>
          </a:p>
          <a:p>
            <a:pPr marL="342900" indent="-342900">
              <a:buClr>
                <a:srgbClr val="B20600"/>
              </a:buClr>
              <a:buFont typeface="Arial" panose="020B0604020202020204" pitchFamily="34" charset="0"/>
              <a:buChar char="•"/>
            </a:pPr>
            <a:r>
              <a:rPr lang="en-US" sz="1700" dirty="0">
                <a:latin typeface="+mn-lt"/>
                <a:cs typeface="Times" panose="02020603050405020304" pitchFamily="18" charset="0"/>
              </a:rPr>
              <a:t>Girls with disabilities are protected by both CEDAW and the CRPD</a:t>
            </a:r>
          </a:p>
        </p:txBody>
      </p:sp>
    </p:spTree>
    <p:extLst>
      <p:ext uri="{BB962C8B-B14F-4D97-AF65-F5344CB8AC3E}">
        <p14:creationId xmlns:p14="http://schemas.microsoft.com/office/powerpoint/2010/main" val="2097012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27DF85-1CA9-44AA-994F-976F401B1ACC}"/>
              </a:ext>
            </a:extLst>
          </p:cNvPr>
          <p:cNvSpPr>
            <a:spLocks noGrp="1"/>
          </p:cNvSpPr>
          <p:nvPr>
            <p:ph type="title"/>
          </p:nvPr>
        </p:nvSpPr>
        <p:spPr>
          <a:xfrm>
            <a:off x="324465" y="336262"/>
            <a:ext cx="6067978" cy="1103671"/>
          </a:xfrm>
        </p:spPr>
        <p:txBody>
          <a:bodyPr/>
          <a:lstStyle/>
          <a:p>
            <a:r>
              <a:rPr lang="de-DE" sz="2000" b="1" dirty="0">
                <a:cs typeface="Times New Roman" panose="02020603050405020304" pitchFamily="18" charset="0"/>
              </a:rPr>
              <a:t>5. How have development frameworks included women and girls with disabilities?</a:t>
            </a:r>
          </a:p>
        </p:txBody>
      </p:sp>
      <p:sp>
        <p:nvSpPr>
          <p:cNvPr id="2" name="Content Placeholder 1">
            <a:extLst>
              <a:ext uri="{FF2B5EF4-FFF2-40B4-BE49-F238E27FC236}">
                <a16:creationId xmlns:a16="http://schemas.microsoft.com/office/drawing/2014/main" id="{76662AB1-03AC-BA42-86D0-EB0CE584521C}"/>
              </a:ext>
            </a:extLst>
          </p:cNvPr>
          <p:cNvSpPr>
            <a:spLocks noGrp="1"/>
          </p:cNvSpPr>
          <p:nvPr>
            <p:ph idx="1"/>
          </p:nvPr>
        </p:nvSpPr>
        <p:spPr/>
        <p:txBody>
          <a:bodyPr/>
          <a:lstStyle/>
          <a:p>
            <a:r>
              <a:rPr lang="en-US" sz="1700" dirty="0"/>
              <a:t>Gender equality for persons with disabilities is now beginning to emerge on the disability inclusive development agenda and donors and policy makers are beginning to </a:t>
            </a:r>
            <a:r>
              <a:rPr lang="en-US" sz="1700" dirty="0" err="1"/>
              <a:t>realise</a:t>
            </a:r>
            <a:r>
              <a:rPr lang="en-US" sz="1700" dirty="0"/>
              <a:t> that international development policy and </a:t>
            </a:r>
            <a:r>
              <a:rPr lang="en-US" sz="1700" dirty="0" err="1"/>
              <a:t>programme</a:t>
            </a:r>
            <a:r>
              <a:rPr lang="en-US" sz="1700" dirty="0"/>
              <a:t> work on disability inclusive development needs to address the intersection of gender and disability</a:t>
            </a:r>
          </a:p>
          <a:p>
            <a:pPr marL="0" indent="0">
              <a:buNone/>
            </a:pPr>
            <a:endParaRPr lang="en-US" sz="1700" dirty="0"/>
          </a:p>
          <a:p>
            <a:r>
              <a:rPr lang="en-US" sz="1700" dirty="0"/>
              <a:t>The SDGs and particularly Goal 5, which focuses on Gender Equality and the empowerment of women and girls, has a key role in creating opportunities for women and girls with disabilities to fulfill their full potential.</a:t>
            </a:r>
          </a:p>
        </p:txBody>
      </p:sp>
    </p:spTree>
    <p:extLst>
      <p:ext uri="{BB962C8B-B14F-4D97-AF65-F5344CB8AC3E}">
        <p14:creationId xmlns:p14="http://schemas.microsoft.com/office/powerpoint/2010/main" val="953262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27DF85-1CA9-44AA-994F-976F401B1ACC}"/>
              </a:ext>
            </a:extLst>
          </p:cNvPr>
          <p:cNvSpPr>
            <a:spLocks noGrp="1"/>
          </p:cNvSpPr>
          <p:nvPr>
            <p:ph type="title"/>
          </p:nvPr>
        </p:nvSpPr>
        <p:spPr>
          <a:xfrm>
            <a:off x="685800" y="609600"/>
            <a:ext cx="6096000" cy="1143000"/>
          </a:xfrm>
        </p:spPr>
        <p:txBody>
          <a:bodyPr/>
          <a:lstStyle/>
          <a:p>
            <a:br>
              <a:rPr lang="en-GB" dirty="0"/>
            </a:br>
            <a:endParaRPr lang="de-DE" dirty="0"/>
          </a:p>
        </p:txBody>
      </p:sp>
      <p:sp>
        <p:nvSpPr>
          <p:cNvPr id="2" name="TextBox 1">
            <a:extLst>
              <a:ext uri="{FF2B5EF4-FFF2-40B4-BE49-F238E27FC236}">
                <a16:creationId xmlns:a16="http://schemas.microsoft.com/office/drawing/2014/main" id="{BA8BC02C-CAE3-2541-AED5-276C1D8119CE}"/>
              </a:ext>
            </a:extLst>
          </p:cNvPr>
          <p:cNvSpPr txBox="1"/>
          <p:nvPr/>
        </p:nvSpPr>
        <p:spPr>
          <a:xfrm>
            <a:off x="308606" y="19665"/>
            <a:ext cx="6115792" cy="1323439"/>
          </a:xfrm>
          <a:prstGeom prst="rect">
            <a:avLst/>
          </a:prstGeom>
          <a:noFill/>
        </p:spPr>
        <p:txBody>
          <a:bodyPr wrap="square" rtlCol="0">
            <a:spAutoFit/>
          </a:bodyPr>
          <a:lstStyle/>
          <a:p>
            <a:endParaRPr lang="en-US" sz="2000" b="1" dirty="0">
              <a:solidFill>
                <a:srgbClr val="FF0000"/>
              </a:solidFill>
            </a:endParaRPr>
          </a:p>
          <a:p>
            <a:endParaRPr lang="en-US" sz="2000" b="1" dirty="0">
              <a:solidFill>
                <a:srgbClr val="FF0000"/>
              </a:solidFill>
            </a:endParaRPr>
          </a:p>
          <a:p>
            <a:r>
              <a:rPr lang="en-US" sz="2000" b="1" dirty="0">
                <a:solidFill>
                  <a:srgbClr val="C00000"/>
                </a:solidFill>
                <a:latin typeface="+mj-lt"/>
                <a:cs typeface="Times" panose="02020603050405020304" pitchFamily="18" charset="0"/>
              </a:rPr>
              <a:t>6. Lets build on the progress – start with the personal</a:t>
            </a:r>
          </a:p>
        </p:txBody>
      </p:sp>
      <p:sp>
        <p:nvSpPr>
          <p:cNvPr id="3" name="TextBox 2">
            <a:extLst>
              <a:ext uri="{FF2B5EF4-FFF2-40B4-BE49-F238E27FC236}">
                <a16:creationId xmlns:a16="http://schemas.microsoft.com/office/drawing/2014/main" id="{E20D81CC-BA03-3849-A2B5-F016C008E6F9}"/>
              </a:ext>
            </a:extLst>
          </p:cNvPr>
          <p:cNvSpPr txBox="1"/>
          <p:nvPr/>
        </p:nvSpPr>
        <p:spPr>
          <a:xfrm>
            <a:off x="498764" y="2101932"/>
            <a:ext cx="7564581" cy="4062651"/>
          </a:xfrm>
          <a:prstGeom prst="rect">
            <a:avLst/>
          </a:prstGeom>
          <a:noFill/>
        </p:spPr>
        <p:txBody>
          <a:bodyPr wrap="square" rtlCol="0">
            <a:spAutoFit/>
          </a:bodyPr>
          <a:lstStyle/>
          <a:p>
            <a:pPr algn="ctr"/>
            <a:r>
              <a:rPr lang="en-US" sz="1700" b="1" dirty="0">
                <a:latin typeface="+mn-lt"/>
              </a:rPr>
              <a:t>Personal</a:t>
            </a:r>
          </a:p>
          <a:p>
            <a:pPr algn="just"/>
            <a:endParaRPr lang="en-US" sz="1700" b="1" dirty="0">
              <a:latin typeface="+mn-lt"/>
            </a:endParaRPr>
          </a:p>
          <a:p>
            <a:pPr algn="ctr">
              <a:buClr>
                <a:srgbClr val="C00000"/>
              </a:buClr>
            </a:pPr>
            <a:r>
              <a:rPr lang="en-US" sz="1700" dirty="0">
                <a:latin typeface="+mn-lt"/>
              </a:rPr>
              <a:t>Support efforts to develop leadership for women with disabilities</a:t>
            </a:r>
          </a:p>
          <a:p>
            <a:pPr marL="285750" indent="-285750" algn="just">
              <a:buClr>
                <a:srgbClr val="C00000"/>
              </a:buClr>
              <a:buFont typeface="Arial" panose="020B0604020202020204" pitchFamily="34" charset="0"/>
              <a:buChar char="•"/>
            </a:pPr>
            <a:endParaRPr lang="en-US" sz="1700" dirty="0">
              <a:latin typeface="+mn-lt"/>
            </a:endParaRPr>
          </a:p>
          <a:p>
            <a:pPr marL="285750" indent="-285750" algn="just">
              <a:buClr>
                <a:srgbClr val="C00000"/>
              </a:buClr>
              <a:buFont typeface="Arial" panose="020B0604020202020204" pitchFamily="34" charset="0"/>
              <a:buChar char="•"/>
            </a:pPr>
            <a:endParaRPr lang="en-US" sz="1700" dirty="0">
              <a:latin typeface="+mn-lt"/>
            </a:endParaRPr>
          </a:p>
          <a:p>
            <a:pPr algn="just">
              <a:buClr>
                <a:srgbClr val="C00000"/>
              </a:buClr>
            </a:pPr>
            <a:endParaRPr lang="en-US" sz="1700" dirty="0">
              <a:latin typeface="+mn-lt"/>
            </a:endParaRPr>
          </a:p>
          <a:p>
            <a:pPr algn="ctr">
              <a:buClr>
                <a:srgbClr val="C00000"/>
              </a:buClr>
            </a:pPr>
            <a:endParaRPr lang="en-US" sz="1700" dirty="0">
              <a:latin typeface="+mn-lt"/>
            </a:endParaRPr>
          </a:p>
          <a:p>
            <a:pPr algn="ctr">
              <a:buClr>
                <a:srgbClr val="C00000"/>
              </a:buClr>
            </a:pPr>
            <a:endParaRPr lang="en-US" sz="1700" dirty="0">
              <a:latin typeface="+mn-lt"/>
            </a:endParaRPr>
          </a:p>
          <a:p>
            <a:pPr algn="ctr">
              <a:buClr>
                <a:srgbClr val="C00000"/>
              </a:buClr>
            </a:pPr>
            <a:r>
              <a:rPr lang="en-US" sz="1700" dirty="0">
                <a:latin typeface="+mn-lt"/>
              </a:rPr>
              <a:t>Women with disabilities have generally had less access to leadership opportunities and only a small number of women with disabilities currently have leadership positions in development </a:t>
            </a:r>
            <a:r>
              <a:rPr lang="en-US" sz="1700" dirty="0" err="1">
                <a:latin typeface="+mn-lt"/>
              </a:rPr>
              <a:t>organisations</a:t>
            </a:r>
            <a:r>
              <a:rPr lang="en-US" sz="1700" dirty="0">
                <a:latin typeface="+mn-lt"/>
              </a:rPr>
              <a:t> and NGOs</a:t>
            </a:r>
          </a:p>
          <a:p>
            <a:pPr algn="just"/>
            <a:endParaRPr lang="en-US" sz="1800" dirty="0"/>
          </a:p>
          <a:p>
            <a:pPr algn="just"/>
            <a:endParaRPr lang="en-US" sz="1800" dirty="0"/>
          </a:p>
          <a:p>
            <a:pPr algn="just"/>
            <a:endParaRPr lang="en-US" sz="1800" dirty="0"/>
          </a:p>
        </p:txBody>
      </p:sp>
      <p:sp>
        <p:nvSpPr>
          <p:cNvPr id="5" name="Arrow: Down 4">
            <a:extLst>
              <a:ext uri="{FF2B5EF4-FFF2-40B4-BE49-F238E27FC236}">
                <a16:creationId xmlns:a16="http://schemas.microsoft.com/office/drawing/2014/main" id="{E05E6F0C-B0A2-4420-B107-653AA762575F}"/>
              </a:ext>
            </a:extLst>
          </p:cNvPr>
          <p:cNvSpPr/>
          <p:nvPr/>
        </p:nvSpPr>
        <p:spPr bwMode="auto">
          <a:xfrm>
            <a:off x="4241636" y="3226947"/>
            <a:ext cx="330364" cy="63713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2400" b="0" i="0" u="none" strike="noStrike" cap="none" normalizeH="0" baseline="0">
              <a:ln>
                <a:noFill/>
              </a:ln>
              <a:solidFill>
                <a:schemeClr val="tx1"/>
              </a:solidFill>
              <a:effectLst/>
              <a:latin typeface="Times"/>
            </a:endParaRPr>
          </a:p>
        </p:txBody>
      </p:sp>
    </p:spTree>
    <p:extLst>
      <p:ext uri="{BB962C8B-B14F-4D97-AF65-F5344CB8AC3E}">
        <p14:creationId xmlns:p14="http://schemas.microsoft.com/office/powerpoint/2010/main" val="1385905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27DF85-1CA9-44AA-994F-976F401B1ACC}"/>
              </a:ext>
            </a:extLst>
          </p:cNvPr>
          <p:cNvSpPr>
            <a:spLocks noGrp="1"/>
          </p:cNvSpPr>
          <p:nvPr>
            <p:ph type="title"/>
          </p:nvPr>
        </p:nvSpPr>
        <p:spPr>
          <a:xfrm>
            <a:off x="380010" y="414921"/>
            <a:ext cx="6096000" cy="1143000"/>
          </a:xfrm>
        </p:spPr>
        <p:txBody>
          <a:bodyPr/>
          <a:lstStyle/>
          <a:p>
            <a:r>
              <a:rPr lang="de-DE" sz="2000" b="1" dirty="0">
                <a:cs typeface="Times New Roman" panose="02020603050405020304" pitchFamily="18" charset="0"/>
              </a:rPr>
              <a:t>Support </a:t>
            </a:r>
            <a:r>
              <a:rPr lang="de-DE" sz="2000" b="1" dirty="0" err="1">
                <a:cs typeface="Times New Roman" panose="02020603050405020304" pitchFamily="18" charset="0"/>
              </a:rPr>
              <a:t>movement</a:t>
            </a:r>
            <a:r>
              <a:rPr lang="de-DE" sz="2000" b="1" dirty="0">
                <a:cs typeface="Times New Roman" panose="02020603050405020304" pitchFamily="18" charset="0"/>
              </a:rPr>
              <a:t> </a:t>
            </a:r>
            <a:r>
              <a:rPr lang="de-DE" sz="2000" b="1" dirty="0" err="1">
                <a:cs typeface="Times New Roman" panose="02020603050405020304" pitchFamily="18" charset="0"/>
              </a:rPr>
              <a:t>building</a:t>
            </a:r>
            <a:r>
              <a:rPr lang="de-DE" sz="2000" b="1" dirty="0">
                <a:cs typeface="Times New Roman" panose="02020603050405020304" pitchFamily="18" charset="0"/>
              </a:rPr>
              <a:t> </a:t>
            </a:r>
          </a:p>
        </p:txBody>
      </p:sp>
      <p:sp>
        <p:nvSpPr>
          <p:cNvPr id="2" name="TextBox 1">
            <a:extLst>
              <a:ext uri="{FF2B5EF4-FFF2-40B4-BE49-F238E27FC236}">
                <a16:creationId xmlns:a16="http://schemas.microsoft.com/office/drawing/2014/main" id="{2F1B8307-AC2F-6C43-85F2-04BE38CD39C7}"/>
              </a:ext>
            </a:extLst>
          </p:cNvPr>
          <p:cNvSpPr txBox="1"/>
          <p:nvPr/>
        </p:nvSpPr>
        <p:spPr>
          <a:xfrm>
            <a:off x="380010" y="2030681"/>
            <a:ext cx="8265226" cy="3970318"/>
          </a:xfrm>
          <a:prstGeom prst="rect">
            <a:avLst/>
          </a:prstGeom>
          <a:noFill/>
        </p:spPr>
        <p:txBody>
          <a:bodyPr wrap="square" rtlCol="0">
            <a:spAutoFit/>
          </a:bodyPr>
          <a:lstStyle/>
          <a:p>
            <a:pPr algn="ctr"/>
            <a:r>
              <a:rPr lang="en-US" sz="1800" b="1" dirty="0">
                <a:latin typeface="+mn-lt"/>
              </a:rPr>
              <a:t>Political</a:t>
            </a:r>
            <a:endParaRPr lang="en-US" sz="1800" dirty="0">
              <a:latin typeface="+mn-lt"/>
            </a:endParaRPr>
          </a:p>
          <a:p>
            <a:endParaRPr lang="en-US" sz="1800" dirty="0">
              <a:latin typeface="+mn-lt"/>
            </a:endParaRPr>
          </a:p>
          <a:p>
            <a:pPr algn="ctr"/>
            <a:r>
              <a:rPr lang="en-US" sz="1800" dirty="0">
                <a:latin typeface="+mn-lt"/>
              </a:rPr>
              <a:t>Create a strong global voice of women with disabilities inclusive of all women with disabilities. The voices of women with disabilities are beginning to be heard through </a:t>
            </a:r>
            <a:r>
              <a:rPr lang="en-US" sz="1800" dirty="0" err="1">
                <a:latin typeface="+mn-lt"/>
              </a:rPr>
              <a:t>organisations</a:t>
            </a:r>
            <a:r>
              <a:rPr lang="en-US" sz="1800" dirty="0">
                <a:latin typeface="+mn-lt"/>
              </a:rPr>
              <a:t> such as ‘Women Enabled’, Mobility International but more needs to be done. </a:t>
            </a:r>
          </a:p>
          <a:p>
            <a:pPr algn="ctr"/>
            <a:endParaRPr lang="en-US" sz="1800" dirty="0">
              <a:latin typeface="+mn-lt"/>
            </a:endParaRPr>
          </a:p>
          <a:p>
            <a:pPr algn="ctr"/>
            <a:endParaRPr lang="en-US" sz="1800" dirty="0">
              <a:latin typeface="+mn-lt"/>
            </a:endParaRPr>
          </a:p>
          <a:p>
            <a:pPr algn="ctr"/>
            <a:endParaRPr lang="en-US" sz="1800" dirty="0">
              <a:latin typeface="+mn-lt"/>
            </a:endParaRPr>
          </a:p>
          <a:p>
            <a:pPr algn="ctr"/>
            <a:endParaRPr lang="en-US" sz="1800" dirty="0">
              <a:latin typeface="+mn-lt"/>
            </a:endParaRPr>
          </a:p>
          <a:p>
            <a:pPr algn="ctr"/>
            <a:r>
              <a:rPr lang="en-US" sz="1800" dirty="0">
                <a:latin typeface="+mn-lt"/>
              </a:rPr>
              <a:t>Develop joint disability and gender advocacy alliances. The gender and disability movement have a number of key issues common to both, combined advocacy on areas such as government support to independent living and care would be beneficial to both movements.</a:t>
            </a:r>
          </a:p>
        </p:txBody>
      </p:sp>
      <p:sp>
        <p:nvSpPr>
          <p:cNvPr id="5" name="Arrow: Down 4">
            <a:extLst>
              <a:ext uri="{FF2B5EF4-FFF2-40B4-BE49-F238E27FC236}">
                <a16:creationId xmlns:a16="http://schemas.microsoft.com/office/drawing/2014/main" id="{32EF13FE-B74A-44B5-A94D-4D20B55BD084}"/>
              </a:ext>
            </a:extLst>
          </p:cNvPr>
          <p:cNvSpPr/>
          <p:nvPr/>
        </p:nvSpPr>
        <p:spPr bwMode="auto">
          <a:xfrm>
            <a:off x="4347441" y="3917171"/>
            <a:ext cx="330364" cy="63713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2400" b="0" i="0" u="none" strike="noStrike" cap="none" normalizeH="0" baseline="0">
              <a:ln>
                <a:noFill/>
              </a:ln>
              <a:solidFill>
                <a:schemeClr val="tx1"/>
              </a:solidFill>
              <a:effectLst/>
              <a:latin typeface="Times"/>
            </a:endParaRPr>
          </a:p>
        </p:txBody>
      </p:sp>
    </p:spTree>
    <p:extLst>
      <p:ext uri="{BB962C8B-B14F-4D97-AF65-F5344CB8AC3E}">
        <p14:creationId xmlns:p14="http://schemas.microsoft.com/office/powerpoint/2010/main" val="2004208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EFB907-AB43-4724-B6E3-3799D73C1208}"/>
              </a:ext>
            </a:extLst>
          </p:cNvPr>
          <p:cNvSpPr>
            <a:spLocks noGrp="1"/>
          </p:cNvSpPr>
          <p:nvPr>
            <p:ph idx="1"/>
          </p:nvPr>
        </p:nvSpPr>
        <p:spPr/>
        <p:txBody>
          <a:bodyPr/>
          <a:lstStyle/>
          <a:p>
            <a:pPr marL="0" indent="0" algn="ctr">
              <a:buNone/>
            </a:pPr>
            <a:r>
              <a:rPr lang="en-GB" sz="1800" b="1" dirty="0">
                <a:ea typeface="Verdana"/>
                <a:cs typeface="Times New Roman" panose="02020603050405020304" pitchFamily="18" charset="0"/>
              </a:rPr>
              <a:t>Policy </a:t>
            </a:r>
          </a:p>
          <a:p>
            <a:pPr marL="0" indent="0">
              <a:buNone/>
            </a:pPr>
            <a:endParaRPr lang="en-GB" sz="1800" dirty="0">
              <a:ea typeface="Verdana"/>
              <a:cs typeface="Times New Roman" panose="02020603050405020304" pitchFamily="18" charset="0"/>
            </a:endParaRPr>
          </a:p>
          <a:p>
            <a:pPr marL="0" indent="0" algn="ctr">
              <a:buNone/>
            </a:pPr>
            <a:r>
              <a:rPr lang="en-GB" sz="1800" dirty="0">
                <a:ea typeface="Verdana"/>
                <a:cs typeface="Times New Roman" panose="02020603050405020304" pitchFamily="18" charset="0"/>
              </a:rPr>
              <a:t>Ensure mainstream, gender specific and disability specific development policies and programmes are inclusive of women, men, girls and boys with disabilities. </a:t>
            </a:r>
          </a:p>
          <a:p>
            <a:pPr marL="0" indent="0" algn="ctr">
              <a:buNone/>
            </a:pPr>
            <a:endParaRPr lang="en-GB" sz="1800" dirty="0">
              <a:ea typeface="Verdana"/>
              <a:cs typeface="Times New Roman" panose="02020603050405020304" pitchFamily="18" charset="0"/>
            </a:endParaRPr>
          </a:p>
          <a:p>
            <a:pPr marL="0" indent="0" algn="ctr">
              <a:buNone/>
            </a:pPr>
            <a:endParaRPr lang="en-GB" sz="1800" dirty="0">
              <a:ea typeface="Verdana"/>
              <a:cs typeface="Times New Roman" panose="02020603050405020304" pitchFamily="18" charset="0"/>
            </a:endParaRPr>
          </a:p>
          <a:p>
            <a:pPr marL="0" indent="0" algn="ctr">
              <a:buNone/>
            </a:pPr>
            <a:endParaRPr lang="en-GB" sz="1800" dirty="0">
              <a:ea typeface="Verdana"/>
              <a:cs typeface="Times New Roman" panose="02020603050405020304" pitchFamily="18" charset="0"/>
            </a:endParaRPr>
          </a:p>
          <a:p>
            <a:pPr marL="0" indent="0" algn="ctr">
              <a:buNone/>
            </a:pPr>
            <a:r>
              <a:rPr lang="en-GB" sz="1800" dirty="0">
                <a:ea typeface="Verdana"/>
                <a:cs typeface="Times New Roman" panose="02020603050405020304" pitchFamily="18" charset="0"/>
              </a:rPr>
              <a:t>It is a two-way street, disability policies and programmes should not ignore gender equality and equally gender policies and programmes should be</a:t>
            </a:r>
          </a:p>
          <a:p>
            <a:pPr marL="0" indent="0" algn="ctr">
              <a:buNone/>
            </a:pPr>
            <a:r>
              <a:rPr lang="en-GB" sz="1800" dirty="0">
                <a:ea typeface="Verdana"/>
                <a:cs typeface="Times New Roman" panose="02020603050405020304" pitchFamily="18" charset="0"/>
              </a:rPr>
              <a:t>inclusive of disability rights.</a:t>
            </a:r>
          </a:p>
        </p:txBody>
      </p:sp>
      <p:sp>
        <p:nvSpPr>
          <p:cNvPr id="4" name="Title 1">
            <a:extLst>
              <a:ext uri="{FF2B5EF4-FFF2-40B4-BE49-F238E27FC236}">
                <a16:creationId xmlns:a16="http://schemas.microsoft.com/office/drawing/2014/main" id="{F427DF85-1CA9-44AA-994F-976F401B1ACC}"/>
              </a:ext>
            </a:extLst>
          </p:cNvPr>
          <p:cNvSpPr>
            <a:spLocks noGrp="1"/>
          </p:cNvSpPr>
          <p:nvPr>
            <p:ph type="title"/>
          </p:nvPr>
        </p:nvSpPr>
        <p:spPr>
          <a:xfrm>
            <a:off x="235974" y="259572"/>
            <a:ext cx="6410140" cy="1192160"/>
          </a:xfrm>
        </p:spPr>
        <p:txBody>
          <a:bodyPr/>
          <a:lstStyle/>
          <a:p>
            <a:r>
              <a:rPr lang="de-DE" sz="2000" b="1" dirty="0">
                <a:latin typeface="+mn-lt"/>
                <a:cs typeface="Times New Roman" panose="02020603050405020304" pitchFamily="18" charset="0"/>
              </a:rPr>
              <a:t>Commit to Inclusion in a Policy</a:t>
            </a:r>
          </a:p>
        </p:txBody>
      </p:sp>
      <p:sp>
        <p:nvSpPr>
          <p:cNvPr id="5" name="Arrow: Down 4">
            <a:extLst>
              <a:ext uri="{FF2B5EF4-FFF2-40B4-BE49-F238E27FC236}">
                <a16:creationId xmlns:a16="http://schemas.microsoft.com/office/drawing/2014/main" id="{05E41F83-ABDB-435F-9D67-0B0B9FAA28AE}"/>
              </a:ext>
            </a:extLst>
          </p:cNvPr>
          <p:cNvSpPr/>
          <p:nvPr/>
        </p:nvSpPr>
        <p:spPr bwMode="auto">
          <a:xfrm>
            <a:off x="4406818" y="3799184"/>
            <a:ext cx="330364" cy="63713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2400" b="0" i="0" u="none" strike="noStrike" cap="none" normalizeH="0" baseline="0">
              <a:ln>
                <a:noFill/>
              </a:ln>
              <a:solidFill>
                <a:schemeClr val="tx1"/>
              </a:solidFill>
              <a:effectLst/>
              <a:latin typeface="Times"/>
            </a:endParaRPr>
          </a:p>
        </p:txBody>
      </p:sp>
    </p:spTree>
    <p:extLst>
      <p:ext uri="{BB962C8B-B14F-4D97-AF65-F5344CB8AC3E}">
        <p14:creationId xmlns:p14="http://schemas.microsoft.com/office/powerpoint/2010/main" val="3664221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B1823-BC3B-4860-8648-D3F4D3F46F11}"/>
              </a:ext>
            </a:extLst>
          </p:cNvPr>
          <p:cNvSpPr>
            <a:spLocks noGrp="1"/>
          </p:cNvSpPr>
          <p:nvPr>
            <p:ph type="title"/>
          </p:nvPr>
        </p:nvSpPr>
        <p:spPr>
          <a:xfrm>
            <a:off x="508820" y="403122"/>
            <a:ext cx="6096000" cy="1143000"/>
          </a:xfrm>
        </p:spPr>
        <p:txBody>
          <a:bodyPr/>
          <a:lstStyle/>
          <a:p>
            <a:r>
              <a:rPr lang="en-IE" sz="2400" b="1" dirty="0"/>
              <a:t>7. Resources</a:t>
            </a:r>
            <a:endParaRPr lang="es-AR" sz="2400" b="1" dirty="0"/>
          </a:p>
        </p:txBody>
      </p:sp>
      <p:sp>
        <p:nvSpPr>
          <p:cNvPr id="3" name="Content Placeholder 2">
            <a:extLst>
              <a:ext uri="{FF2B5EF4-FFF2-40B4-BE49-F238E27FC236}">
                <a16:creationId xmlns:a16="http://schemas.microsoft.com/office/drawing/2014/main" id="{8017F115-2005-4AC2-AA40-44B5BACD6B27}"/>
              </a:ext>
            </a:extLst>
          </p:cNvPr>
          <p:cNvSpPr>
            <a:spLocks noGrp="1"/>
          </p:cNvSpPr>
          <p:nvPr>
            <p:ph idx="1"/>
          </p:nvPr>
        </p:nvSpPr>
        <p:spPr>
          <a:xfrm>
            <a:off x="685800" y="1957602"/>
            <a:ext cx="7772400" cy="4114800"/>
          </a:xfrm>
        </p:spPr>
        <p:txBody>
          <a:bodyPr/>
          <a:lstStyle/>
          <a:p>
            <a:r>
              <a:rPr lang="en-IE" sz="1700" u="sng" dirty="0">
                <a:hlinkClick r:id="rId2"/>
              </a:rPr>
              <a:t>The Personal, The Political, The Policy</a:t>
            </a:r>
            <a:endParaRPr lang="en-IE" sz="1700" u="sng" dirty="0"/>
          </a:p>
          <a:p>
            <a:r>
              <a:rPr lang="en-IE" sz="1700" u="sng" dirty="0">
                <a:hlinkClick r:id="rId3"/>
              </a:rPr>
              <a:t>CBM submission on women and girls with disabilities to CRPD Committee</a:t>
            </a:r>
            <a:endParaRPr lang="en-IE" sz="1700" u="sng" dirty="0"/>
          </a:p>
          <a:p>
            <a:r>
              <a:rPr lang="en-IE" sz="1700" u="sng" dirty="0">
                <a:hlinkClick r:id="rId4"/>
              </a:rPr>
              <a:t>Five Perspectives on Gender Equality</a:t>
            </a:r>
            <a:endParaRPr lang="en-IE" sz="1700" u="sng" dirty="0"/>
          </a:p>
          <a:p>
            <a:r>
              <a:rPr lang="en-IE" sz="1700" u="sng" dirty="0">
                <a:hlinkClick r:id="rId5"/>
              </a:rPr>
              <a:t>https://www.endthecycle.info/resources/women/</a:t>
            </a:r>
            <a:endParaRPr lang="en-IE" sz="1700" u="sng" dirty="0"/>
          </a:p>
          <a:p>
            <a:r>
              <a:rPr lang="en-IE" sz="1700" u="sng" dirty="0">
                <a:hlinkClick r:id="rId6"/>
              </a:rPr>
              <a:t>Disability Rights, Gender, and Development. A Resource Tool for Action</a:t>
            </a:r>
            <a:endParaRPr lang="en-IE" sz="1700" u="sng" dirty="0"/>
          </a:p>
          <a:p>
            <a:r>
              <a:rPr lang="en-IE" sz="1700" u="sng" dirty="0">
                <a:hlinkClick r:id="rId7"/>
              </a:rPr>
              <a:t>https://www.awid.org/sites/default/files/atoms/files/intersectionality_a_tool_for_gender_and_economic_justice.pdf</a:t>
            </a:r>
            <a:endParaRPr lang="en-IE" sz="1700" u="sng" dirty="0"/>
          </a:p>
          <a:p>
            <a:r>
              <a:rPr lang="en-IE" sz="1700" u="sng" dirty="0">
                <a:hlinkClick r:id="rId8"/>
              </a:rPr>
              <a:t>Global Disabled Women's Rights Advocacy Report</a:t>
            </a:r>
            <a:endParaRPr lang="en-IE" sz="1700" u="sng" dirty="0"/>
          </a:p>
          <a:p>
            <a:r>
              <a:rPr lang="en-IE" sz="1700" u="sng" dirty="0">
                <a:hlinkClick r:id="rId9"/>
              </a:rPr>
              <a:t>Women's and Disability Rights in the Middle East</a:t>
            </a:r>
            <a:endParaRPr lang="en-IE" sz="1700" u="sng" dirty="0"/>
          </a:p>
          <a:p>
            <a:r>
              <a:rPr lang="en-IE" sz="1700" u="sng" dirty="0">
                <a:hlinkClick r:id="rId10"/>
              </a:rPr>
              <a:t>Pacific Sisters with Disabilities</a:t>
            </a:r>
            <a:endParaRPr lang="en-IE" sz="1700" u="sng" dirty="0"/>
          </a:p>
          <a:p>
            <a:endParaRPr lang="en-IE" sz="1700" u="sng" dirty="0"/>
          </a:p>
        </p:txBody>
      </p:sp>
    </p:spTree>
    <p:extLst>
      <p:ext uri="{BB962C8B-B14F-4D97-AF65-F5344CB8AC3E}">
        <p14:creationId xmlns:p14="http://schemas.microsoft.com/office/powerpoint/2010/main" val="2677589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D027D-161C-864F-A9A2-39FCBD206886}"/>
              </a:ext>
            </a:extLst>
          </p:cNvPr>
          <p:cNvSpPr>
            <a:spLocks noGrp="1"/>
          </p:cNvSpPr>
          <p:nvPr>
            <p:ph type="title"/>
          </p:nvPr>
        </p:nvSpPr>
        <p:spPr/>
        <p:txBody>
          <a:bodyPr/>
          <a:lstStyle/>
          <a:p>
            <a:r>
              <a:rPr lang="en-US" sz="2000" b="1" dirty="0"/>
              <a:t>Who are your presenters today?</a:t>
            </a:r>
          </a:p>
        </p:txBody>
      </p:sp>
      <p:pic>
        <p:nvPicPr>
          <p:cNvPr id="5" name="Content Placeholder 4" descr="Photo of Mary Keogh, sitting in front of a computer. ">
            <a:extLst>
              <a:ext uri="{FF2B5EF4-FFF2-40B4-BE49-F238E27FC236}">
                <a16:creationId xmlns:a16="http://schemas.microsoft.com/office/drawing/2014/main" id="{F2C51CD9-073E-8D49-BB34-4C99896A85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6521" y="1752600"/>
            <a:ext cx="2639129" cy="3019425"/>
          </a:xfrm>
        </p:spPr>
      </p:pic>
      <p:sp>
        <p:nvSpPr>
          <p:cNvPr id="6" name="TextBox 5">
            <a:extLst>
              <a:ext uri="{FF2B5EF4-FFF2-40B4-BE49-F238E27FC236}">
                <a16:creationId xmlns:a16="http://schemas.microsoft.com/office/drawing/2014/main" id="{C51B1076-A570-224C-8249-5F22976F99D0}"/>
              </a:ext>
            </a:extLst>
          </p:cNvPr>
          <p:cNvSpPr txBox="1"/>
          <p:nvPr/>
        </p:nvSpPr>
        <p:spPr>
          <a:xfrm>
            <a:off x="300038" y="4885074"/>
            <a:ext cx="3800475" cy="1200329"/>
          </a:xfrm>
          <a:prstGeom prst="rect">
            <a:avLst/>
          </a:prstGeom>
          <a:noFill/>
        </p:spPr>
        <p:txBody>
          <a:bodyPr wrap="square" rtlCol="0">
            <a:spAutoFit/>
          </a:bodyPr>
          <a:lstStyle/>
          <a:p>
            <a:r>
              <a:rPr lang="en-US" sz="1800" dirty="0"/>
              <a:t>Dr. Mary Keogh, Director, </a:t>
            </a:r>
          </a:p>
          <a:p>
            <a:r>
              <a:rPr lang="en-US" sz="1800" dirty="0"/>
              <a:t>Disability Inclusive Development, CBM</a:t>
            </a:r>
          </a:p>
          <a:p>
            <a:r>
              <a:rPr lang="en-US" sz="1800" dirty="0"/>
              <a:t>Email: </a:t>
            </a:r>
            <a:r>
              <a:rPr lang="en-US" sz="1800" dirty="0" err="1"/>
              <a:t>Mary.Keogh@cbm.org</a:t>
            </a:r>
            <a:endParaRPr lang="en-US" sz="1800" dirty="0"/>
          </a:p>
        </p:txBody>
      </p:sp>
      <p:pic>
        <p:nvPicPr>
          <p:cNvPr id="8" name="Picture 7" descr="Photo of Maria, standing with her arms crossed and smiling at the camera.">
            <a:extLst>
              <a:ext uri="{FF2B5EF4-FFF2-40B4-BE49-F238E27FC236}">
                <a16:creationId xmlns:a16="http://schemas.microsoft.com/office/drawing/2014/main" id="{3FA5D47C-4339-B94C-89F4-6D0D0DD393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6775" y="1752600"/>
            <a:ext cx="3486150" cy="3132474"/>
          </a:xfrm>
          <a:prstGeom prst="rect">
            <a:avLst/>
          </a:prstGeom>
        </p:spPr>
      </p:pic>
      <p:sp>
        <p:nvSpPr>
          <p:cNvPr id="9" name="TextBox 8">
            <a:extLst>
              <a:ext uri="{FF2B5EF4-FFF2-40B4-BE49-F238E27FC236}">
                <a16:creationId xmlns:a16="http://schemas.microsoft.com/office/drawing/2014/main" id="{100C1AE6-F472-2740-A62A-8C1460754DB3}"/>
              </a:ext>
            </a:extLst>
          </p:cNvPr>
          <p:cNvSpPr txBox="1"/>
          <p:nvPr/>
        </p:nvSpPr>
        <p:spPr>
          <a:xfrm>
            <a:off x="4676775" y="5072063"/>
            <a:ext cx="4024313" cy="923330"/>
          </a:xfrm>
          <a:prstGeom prst="rect">
            <a:avLst/>
          </a:prstGeom>
          <a:noFill/>
        </p:spPr>
        <p:txBody>
          <a:bodyPr wrap="square" rtlCol="0">
            <a:spAutoFit/>
          </a:bodyPr>
          <a:lstStyle/>
          <a:p>
            <a:r>
              <a:rPr lang="en-US" sz="1800" dirty="0"/>
              <a:t>Maria Gonzalez, MSc in Global Health, </a:t>
            </a:r>
            <a:r>
              <a:rPr lang="en-US" sz="1800" dirty="0" err="1"/>
              <a:t>Programmes</a:t>
            </a:r>
            <a:r>
              <a:rPr lang="en-US" sz="1800" dirty="0"/>
              <a:t> and Advocacy Advisor, CBM Ireland</a:t>
            </a:r>
          </a:p>
        </p:txBody>
      </p:sp>
    </p:spTree>
    <p:extLst>
      <p:ext uri="{BB962C8B-B14F-4D97-AF65-F5344CB8AC3E}">
        <p14:creationId xmlns:p14="http://schemas.microsoft.com/office/powerpoint/2010/main" val="1024831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EFB907-AB43-4724-B6E3-3799D73C1208}"/>
              </a:ext>
            </a:extLst>
          </p:cNvPr>
          <p:cNvSpPr>
            <a:spLocks noGrp="1"/>
          </p:cNvSpPr>
          <p:nvPr>
            <p:ph idx="1"/>
          </p:nvPr>
        </p:nvSpPr>
        <p:spPr>
          <a:xfrm>
            <a:off x="438058" y="1806653"/>
            <a:ext cx="8403018" cy="4475154"/>
          </a:xfrm>
        </p:spPr>
        <p:txBody>
          <a:bodyPr/>
          <a:lstStyle/>
          <a:p>
            <a:pPr marL="0" indent="0">
              <a:buNone/>
            </a:pPr>
            <a:endParaRPr lang="en-GB" sz="1800" dirty="0">
              <a:ea typeface="Verdana"/>
            </a:endParaRPr>
          </a:p>
          <a:p>
            <a:pPr marL="0" indent="0">
              <a:buNone/>
            </a:pPr>
            <a:endParaRPr lang="en-GB" sz="1800" dirty="0">
              <a:ea typeface="Verdana"/>
            </a:endParaRPr>
          </a:p>
          <a:p>
            <a:pPr marL="0" indent="0" algn="ctr">
              <a:buNone/>
            </a:pPr>
            <a:endParaRPr lang="en-GB" sz="2000" b="1" dirty="0">
              <a:ea typeface="Verdana"/>
            </a:endParaRPr>
          </a:p>
          <a:p>
            <a:pPr marL="0" indent="0" algn="ctr">
              <a:buNone/>
            </a:pPr>
            <a:endParaRPr lang="en-GB" sz="2000" b="1" dirty="0">
              <a:ea typeface="Verdana"/>
            </a:endParaRPr>
          </a:p>
          <a:p>
            <a:pPr marL="0" indent="0" algn="ctr">
              <a:buNone/>
            </a:pPr>
            <a:r>
              <a:rPr lang="en-GB" sz="2500" b="1" dirty="0">
                <a:ea typeface="Verdana"/>
              </a:rPr>
              <a:t>Questions</a:t>
            </a:r>
          </a:p>
          <a:p>
            <a:pPr marL="0" indent="0" algn="ctr">
              <a:buNone/>
            </a:pPr>
            <a:endParaRPr lang="en-GB" sz="1800" b="1" dirty="0">
              <a:ea typeface="Verdana"/>
            </a:endParaRPr>
          </a:p>
          <a:p>
            <a:pPr marL="0" indent="0" algn="ctr">
              <a:buNone/>
            </a:pPr>
            <a:endParaRPr lang="en-GB" sz="1800" b="1" dirty="0">
              <a:ea typeface="Verdana"/>
            </a:endParaRPr>
          </a:p>
        </p:txBody>
      </p:sp>
      <p:pic>
        <p:nvPicPr>
          <p:cNvPr id="5" name="Graphic 4" descr="Question mark">
            <a:extLst>
              <a:ext uri="{FF2B5EF4-FFF2-40B4-BE49-F238E27FC236}">
                <a16:creationId xmlns:a16="http://schemas.microsoft.com/office/drawing/2014/main" id="{83FD5B7E-8C89-466A-984F-A1351F162B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54242" y="2864359"/>
            <a:ext cx="914400" cy="914400"/>
          </a:xfrm>
          <a:prstGeom prst="rect">
            <a:avLst/>
          </a:prstGeom>
        </p:spPr>
      </p:pic>
      <p:pic>
        <p:nvPicPr>
          <p:cNvPr id="6" name="Picture 5">
            <a:extLst>
              <a:ext uri="{FF2B5EF4-FFF2-40B4-BE49-F238E27FC236}">
                <a16:creationId xmlns:a16="http://schemas.microsoft.com/office/drawing/2014/main" id="{4394AC18-F3B0-4C39-8920-A682EBC07329}"/>
              </a:ext>
            </a:extLst>
          </p:cNvPr>
          <p:cNvPicPr>
            <a:picLocks noChangeAspect="1"/>
          </p:cNvPicPr>
          <p:nvPr/>
        </p:nvPicPr>
        <p:blipFill>
          <a:blip r:embed="rId4"/>
          <a:stretch>
            <a:fillRect/>
          </a:stretch>
        </p:blipFill>
        <p:spPr>
          <a:xfrm>
            <a:off x="6216397" y="2864280"/>
            <a:ext cx="914479" cy="914479"/>
          </a:xfrm>
          <a:prstGeom prst="rect">
            <a:avLst/>
          </a:prstGeom>
        </p:spPr>
      </p:pic>
      <p:sp>
        <p:nvSpPr>
          <p:cNvPr id="7" name="Content Placeholder 2">
            <a:extLst>
              <a:ext uri="{FF2B5EF4-FFF2-40B4-BE49-F238E27FC236}">
                <a16:creationId xmlns:a16="http://schemas.microsoft.com/office/drawing/2014/main" id="{F9738F67-033A-4744-8D57-0440FE7ABBB9}"/>
              </a:ext>
            </a:extLst>
          </p:cNvPr>
          <p:cNvSpPr txBox="1">
            <a:spLocks/>
          </p:cNvSpPr>
          <p:nvPr/>
        </p:nvSpPr>
        <p:spPr bwMode="auto">
          <a:xfrm>
            <a:off x="-221227" y="68027"/>
            <a:ext cx="5427407" cy="204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B20600"/>
              </a:buClr>
              <a:buFont typeface="Times" panose="02020603050405020304" pitchFamily="18" charset="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B20600"/>
              </a:buClr>
              <a:buFont typeface="Times" panose="02020603050405020304" pitchFamily="18" charset="0"/>
              <a:buChar char="•"/>
              <a:defRPr sz="2000">
                <a:solidFill>
                  <a:schemeClr val="tx1"/>
                </a:solidFill>
                <a:latin typeface="+mn-lt"/>
              </a:defRPr>
            </a:lvl2pPr>
            <a:lvl3pPr marL="1143000" indent="-228600" algn="l" rtl="0" eaLnBrk="1" fontAlgn="base" hangingPunct="1">
              <a:spcBef>
                <a:spcPct val="20000"/>
              </a:spcBef>
              <a:spcAft>
                <a:spcPct val="0"/>
              </a:spcAft>
              <a:buClr>
                <a:srgbClr val="B20600"/>
              </a:buClr>
              <a:buFont typeface="Times" panose="02020603050405020304" pitchFamily="18" charset="0"/>
              <a:buChar char="•"/>
              <a:defRPr sz="2000">
                <a:solidFill>
                  <a:schemeClr val="tx1"/>
                </a:solidFill>
                <a:latin typeface="+mn-lt"/>
              </a:defRPr>
            </a:lvl3pPr>
            <a:lvl4pPr marL="1600200" indent="-228600" algn="l" rtl="0" eaLnBrk="1" fontAlgn="base" hangingPunct="1">
              <a:spcBef>
                <a:spcPct val="20000"/>
              </a:spcBef>
              <a:spcAft>
                <a:spcPct val="0"/>
              </a:spcAft>
              <a:buClr>
                <a:srgbClr val="B20600"/>
              </a:buClr>
              <a:buFont typeface="Times" panose="02020603050405020304" pitchFamily="18" charset="0"/>
              <a:buChar char="•"/>
              <a:defRPr sz="2000">
                <a:solidFill>
                  <a:schemeClr val="tx1"/>
                </a:solidFill>
                <a:latin typeface="+mn-lt"/>
              </a:defRPr>
            </a:lvl4pPr>
            <a:lvl5pPr marL="2057400" indent="-228600" algn="l" rtl="0" eaLnBrk="1" fontAlgn="base" hangingPunct="1">
              <a:spcBef>
                <a:spcPct val="20000"/>
              </a:spcBef>
              <a:spcAft>
                <a:spcPct val="0"/>
              </a:spcAft>
              <a:buClr>
                <a:srgbClr val="B20600"/>
              </a:buClr>
              <a:buFont typeface="Times" panose="02020603050405020304" pitchFamily="18" charset="0"/>
              <a:buChar char="•"/>
              <a:defRPr sz="2000">
                <a:solidFill>
                  <a:schemeClr val="tx1"/>
                </a:solidFill>
                <a:latin typeface="+mn-lt"/>
              </a:defRPr>
            </a:lvl5pPr>
            <a:lvl6pPr marL="2514600" indent="-228600" algn="l" rtl="0" eaLnBrk="1" fontAlgn="base" hangingPunct="1">
              <a:spcBef>
                <a:spcPct val="20000"/>
              </a:spcBef>
              <a:spcAft>
                <a:spcPct val="0"/>
              </a:spcAft>
              <a:buClr>
                <a:srgbClr val="B20600"/>
              </a:buClr>
              <a:buFont typeface="Times"/>
              <a:buChar char="•"/>
              <a:defRPr sz="2000">
                <a:solidFill>
                  <a:schemeClr val="tx1"/>
                </a:solidFill>
                <a:latin typeface="+mn-lt"/>
              </a:defRPr>
            </a:lvl6pPr>
            <a:lvl7pPr marL="2971800" indent="-228600" algn="l" rtl="0" eaLnBrk="1" fontAlgn="base" hangingPunct="1">
              <a:spcBef>
                <a:spcPct val="20000"/>
              </a:spcBef>
              <a:spcAft>
                <a:spcPct val="0"/>
              </a:spcAft>
              <a:buClr>
                <a:srgbClr val="B20600"/>
              </a:buClr>
              <a:buFont typeface="Times"/>
              <a:buChar char="•"/>
              <a:defRPr sz="2000">
                <a:solidFill>
                  <a:schemeClr val="tx1"/>
                </a:solidFill>
                <a:latin typeface="+mn-lt"/>
              </a:defRPr>
            </a:lvl7pPr>
            <a:lvl8pPr marL="3429000" indent="-228600" algn="l" rtl="0" eaLnBrk="1" fontAlgn="base" hangingPunct="1">
              <a:spcBef>
                <a:spcPct val="20000"/>
              </a:spcBef>
              <a:spcAft>
                <a:spcPct val="0"/>
              </a:spcAft>
              <a:buClr>
                <a:srgbClr val="B20600"/>
              </a:buClr>
              <a:buFont typeface="Times"/>
              <a:buChar char="•"/>
              <a:defRPr sz="2000">
                <a:solidFill>
                  <a:schemeClr val="tx1"/>
                </a:solidFill>
                <a:latin typeface="+mn-lt"/>
              </a:defRPr>
            </a:lvl8pPr>
            <a:lvl9pPr marL="3886200" indent="-228600" algn="l" rtl="0" eaLnBrk="1" fontAlgn="base" hangingPunct="1">
              <a:spcBef>
                <a:spcPct val="20000"/>
              </a:spcBef>
              <a:spcAft>
                <a:spcPct val="0"/>
              </a:spcAft>
              <a:buClr>
                <a:srgbClr val="B20600"/>
              </a:buClr>
              <a:buFont typeface="Times"/>
              <a:buChar char="•"/>
              <a:defRPr sz="2000">
                <a:solidFill>
                  <a:schemeClr val="tx1"/>
                </a:solidFill>
                <a:latin typeface="+mn-lt"/>
              </a:defRPr>
            </a:lvl9pPr>
          </a:lstStyle>
          <a:p>
            <a:pPr marL="0" indent="0">
              <a:buFont typeface="Times" panose="02020603050405020304" pitchFamily="18" charset="0"/>
              <a:buNone/>
            </a:pPr>
            <a:endParaRPr lang="en-GB" sz="1800" kern="0" dirty="0">
              <a:ea typeface="Verdana"/>
            </a:endParaRPr>
          </a:p>
          <a:p>
            <a:pPr marL="0" indent="0">
              <a:buFont typeface="Times" panose="02020603050405020304" pitchFamily="18" charset="0"/>
              <a:buNone/>
            </a:pPr>
            <a:endParaRPr lang="en-GB" sz="1800" kern="0" dirty="0">
              <a:ea typeface="Verdana"/>
            </a:endParaRPr>
          </a:p>
          <a:p>
            <a:pPr marL="0" indent="0" algn="ctr">
              <a:buFont typeface="Times" panose="02020603050405020304" pitchFamily="18" charset="0"/>
              <a:buNone/>
            </a:pPr>
            <a:r>
              <a:rPr lang="en-GB" sz="2500" b="1" kern="0" dirty="0">
                <a:solidFill>
                  <a:srgbClr val="B20600"/>
                </a:solidFill>
                <a:ea typeface="Verdana"/>
              </a:rPr>
              <a:t>    Thank you for listening!</a:t>
            </a:r>
          </a:p>
          <a:p>
            <a:pPr marL="0" indent="0" algn="ctr">
              <a:buFont typeface="Times" panose="02020603050405020304" pitchFamily="18" charset="0"/>
              <a:buNone/>
            </a:pPr>
            <a:endParaRPr lang="en-GB" sz="2000" b="1" kern="0" dirty="0">
              <a:ea typeface="Verdana"/>
            </a:endParaRPr>
          </a:p>
          <a:p>
            <a:pPr marL="0" indent="0" algn="ctr">
              <a:buFont typeface="Times" panose="02020603050405020304" pitchFamily="18" charset="0"/>
              <a:buNone/>
            </a:pPr>
            <a:endParaRPr lang="en-GB" sz="2000" b="1" kern="0" dirty="0">
              <a:ea typeface="Verdana"/>
            </a:endParaRPr>
          </a:p>
          <a:p>
            <a:pPr marL="0" indent="0" algn="ctr">
              <a:buFont typeface="Times" panose="02020603050405020304" pitchFamily="18" charset="0"/>
              <a:buNone/>
            </a:pPr>
            <a:endParaRPr lang="en-GB" sz="2000" b="1" kern="0" dirty="0">
              <a:ea typeface="Verdana"/>
            </a:endParaRPr>
          </a:p>
          <a:p>
            <a:pPr marL="0" indent="0">
              <a:buFont typeface="Times" panose="02020603050405020304" pitchFamily="18" charset="0"/>
              <a:buNone/>
            </a:pPr>
            <a:endParaRPr lang="en-GB" sz="1800" kern="0" dirty="0">
              <a:ea typeface="Verdana"/>
            </a:endParaRPr>
          </a:p>
          <a:p>
            <a:pPr marL="0" indent="0" algn="ctr">
              <a:buFont typeface="Times" panose="02020603050405020304" pitchFamily="18" charset="0"/>
              <a:buNone/>
            </a:pPr>
            <a:endParaRPr lang="en-GB" sz="1800" kern="0" dirty="0">
              <a:ea typeface="Verdana"/>
            </a:endParaRPr>
          </a:p>
          <a:p>
            <a:pPr marL="0" indent="0" algn="ctr">
              <a:buFont typeface="Times" panose="02020603050405020304" pitchFamily="18" charset="0"/>
              <a:buNone/>
            </a:pPr>
            <a:endParaRPr lang="en-GB" sz="1800" b="1" kern="0" dirty="0">
              <a:ea typeface="Verdana"/>
            </a:endParaRPr>
          </a:p>
          <a:p>
            <a:pPr marL="0" indent="0" algn="ctr">
              <a:buFont typeface="Times" panose="02020603050405020304" pitchFamily="18" charset="0"/>
              <a:buNone/>
            </a:pPr>
            <a:endParaRPr lang="en-GB" sz="1800" b="1" kern="0" dirty="0">
              <a:ea typeface="Verdana"/>
            </a:endParaRPr>
          </a:p>
          <a:p>
            <a:pPr marL="0" indent="0" algn="ctr">
              <a:buFont typeface="Times" panose="02020603050405020304" pitchFamily="18" charset="0"/>
              <a:buNone/>
            </a:pPr>
            <a:endParaRPr lang="en-GB" sz="1800" b="1" kern="0" dirty="0">
              <a:ea typeface="Verdana"/>
            </a:endParaRPr>
          </a:p>
        </p:txBody>
      </p:sp>
    </p:spTree>
    <p:extLst>
      <p:ext uri="{BB962C8B-B14F-4D97-AF65-F5344CB8AC3E}">
        <p14:creationId xmlns:p14="http://schemas.microsoft.com/office/powerpoint/2010/main" val="4032329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woman with a disability wearing a red scarf. She is smiling&#10;&#10;Description automatically generated">
            <a:extLst>
              <a:ext uri="{FF2B5EF4-FFF2-40B4-BE49-F238E27FC236}">
                <a16:creationId xmlns:a16="http://schemas.microsoft.com/office/drawing/2014/main" id="{F859BCAD-73AD-4789-8A63-29E16C5E438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7992" y="1845514"/>
            <a:ext cx="3229898" cy="4425500"/>
          </a:xfrm>
        </p:spPr>
      </p:pic>
      <p:sp>
        <p:nvSpPr>
          <p:cNvPr id="7" name="TextBox 6">
            <a:extLst>
              <a:ext uri="{FF2B5EF4-FFF2-40B4-BE49-F238E27FC236}">
                <a16:creationId xmlns:a16="http://schemas.microsoft.com/office/drawing/2014/main" id="{FAF651BC-CBCC-4F19-9BA5-E9DEC558EB20}"/>
              </a:ext>
            </a:extLst>
          </p:cNvPr>
          <p:cNvSpPr txBox="1"/>
          <p:nvPr/>
        </p:nvSpPr>
        <p:spPr>
          <a:xfrm>
            <a:off x="4454014" y="3278526"/>
            <a:ext cx="4035159" cy="1754326"/>
          </a:xfrm>
          <a:prstGeom prst="rect">
            <a:avLst/>
          </a:prstGeom>
          <a:noFill/>
        </p:spPr>
        <p:txBody>
          <a:bodyPr wrap="square" rtlCol="0">
            <a:spAutoFit/>
          </a:bodyPr>
          <a:lstStyle/>
          <a:p>
            <a:r>
              <a:rPr lang="en-IE" sz="1800" dirty="0">
                <a:latin typeface="+mn-lt"/>
                <a:cs typeface="Times" panose="02020603050405020304" pitchFamily="18" charset="0"/>
              </a:rPr>
              <a:t>For further information on CBM Disability Inclusive Development:</a:t>
            </a:r>
          </a:p>
          <a:p>
            <a:r>
              <a:rPr lang="en-IE" sz="1800" dirty="0">
                <a:latin typeface="+mn-lt"/>
                <a:cs typeface="Times" panose="02020603050405020304" pitchFamily="18" charset="0"/>
                <a:hlinkClick r:id="rId3"/>
              </a:rPr>
              <a:t>Mary.Keogh@cbm.org</a:t>
            </a:r>
            <a:endParaRPr lang="en-IE" sz="1800" dirty="0">
              <a:latin typeface="+mn-lt"/>
              <a:cs typeface="Times" panose="02020603050405020304" pitchFamily="18" charset="0"/>
            </a:endParaRPr>
          </a:p>
          <a:p>
            <a:endParaRPr lang="en-IE" sz="1800" dirty="0">
              <a:latin typeface="+mn-lt"/>
              <a:cs typeface="Times" panose="02020603050405020304" pitchFamily="18" charset="0"/>
            </a:endParaRPr>
          </a:p>
          <a:p>
            <a:r>
              <a:rPr lang="en-IE" sz="1800" dirty="0">
                <a:latin typeface="+mn-lt"/>
                <a:cs typeface="Times" panose="02020603050405020304" pitchFamily="18" charset="0"/>
              </a:rPr>
              <a:t>Website: www.cbm.org</a:t>
            </a:r>
            <a:endParaRPr lang="es-AR" sz="1800" dirty="0">
              <a:latin typeface="+mn-lt"/>
              <a:cs typeface="Times" panose="02020603050405020304" pitchFamily="18" charset="0"/>
            </a:endParaRPr>
          </a:p>
        </p:txBody>
      </p:sp>
      <p:sp>
        <p:nvSpPr>
          <p:cNvPr id="8" name="TextBox 7">
            <a:extLst>
              <a:ext uri="{FF2B5EF4-FFF2-40B4-BE49-F238E27FC236}">
                <a16:creationId xmlns:a16="http://schemas.microsoft.com/office/drawing/2014/main" id="{0CF10C15-4B23-428F-8960-1A139B87B6E6}"/>
              </a:ext>
            </a:extLst>
          </p:cNvPr>
          <p:cNvSpPr txBox="1"/>
          <p:nvPr/>
        </p:nvSpPr>
        <p:spPr>
          <a:xfrm>
            <a:off x="445402" y="6271014"/>
            <a:ext cx="6070436" cy="246221"/>
          </a:xfrm>
          <a:prstGeom prst="rect">
            <a:avLst/>
          </a:prstGeom>
          <a:noFill/>
        </p:spPr>
        <p:txBody>
          <a:bodyPr wrap="square" rtlCol="0">
            <a:spAutoFit/>
          </a:bodyPr>
          <a:lstStyle/>
          <a:p>
            <a:r>
              <a:rPr lang="en-IE" sz="1000" dirty="0">
                <a:latin typeface="+mn-lt"/>
              </a:rPr>
              <a:t>CBM\</a:t>
            </a:r>
            <a:r>
              <a:rPr lang="en-IE" sz="1000" dirty="0" err="1">
                <a:latin typeface="+mn-lt"/>
              </a:rPr>
              <a:t>Hayduk</a:t>
            </a:r>
            <a:endParaRPr lang="en-IE" sz="1000" dirty="0">
              <a:latin typeface="+mn-lt"/>
            </a:endParaRPr>
          </a:p>
        </p:txBody>
      </p:sp>
    </p:spTree>
    <p:extLst>
      <p:ext uri="{BB962C8B-B14F-4D97-AF65-F5344CB8AC3E}">
        <p14:creationId xmlns:p14="http://schemas.microsoft.com/office/powerpoint/2010/main" val="2225325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64A30-3710-4E60-AB37-8E199AD3604B}"/>
              </a:ext>
            </a:extLst>
          </p:cNvPr>
          <p:cNvSpPr>
            <a:spLocks noGrp="1"/>
          </p:cNvSpPr>
          <p:nvPr>
            <p:ph type="title"/>
          </p:nvPr>
        </p:nvSpPr>
        <p:spPr>
          <a:xfrm>
            <a:off x="219750" y="409700"/>
            <a:ext cx="6096000" cy="1143000"/>
          </a:xfrm>
        </p:spPr>
        <p:txBody>
          <a:bodyPr/>
          <a:lstStyle/>
          <a:p>
            <a:r>
              <a:rPr lang="en-GB" sz="2000" b="1" dirty="0"/>
              <a:t>What we will cover in today’s webinar </a:t>
            </a:r>
            <a:endParaRPr lang="de-DE" sz="2000" b="1" dirty="0"/>
          </a:p>
        </p:txBody>
      </p:sp>
      <p:sp>
        <p:nvSpPr>
          <p:cNvPr id="3" name="Content Placeholder 2">
            <a:extLst>
              <a:ext uri="{FF2B5EF4-FFF2-40B4-BE49-F238E27FC236}">
                <a16:creationId xmlns:a16="http://schemas.microsoft.com/office/drawing/2014/main" id="{A41AB4E4-7DE6-4794-AE45-951440B6CA14}"/>
              </a:ext>
            </a:extLst>
          </p:cNvPr>
          <p:cNvSpPr>
            <a:spLocks noGrp="1"/>
          </p:cNvSpPr>
          <p:nvPr>
            <p:ph idx="1"/>
          </p:nvPr>
        </p:nvSpPr>
        <p:spPr>
          <a:xfrm>
            <a:off x="685800" y="1981199"/>
            <a:ext cx="7772400" cy="4467101"/>
          </a:xfrm>
        </p:spPr>
        <p:txBody>
          <a:bodyPr/>
          <a:lstStyle/>
          <a:p>
            <a:pPr>
              <a:buFont typeface="+mj-lt"/>
              <a:buAutoNum type="arabicPeriod"/>
            </a:pPr>
            <a:r>
              <a:rPr lang="de-DE" sz="1700" dirty="0"/>
              <a:t>Who </a:t>
            </a:r>
            <a:r>
              <a:rPr lang="de-DE" sz="1700" dirty="0" err="1"/>
              <a:t>are</a:t>
            </a:r>
            <a:r>
              <a:rPr lang="de-DE" sz="1700" dirty="0"/>
              <a:t> </a:t>
            </a:r>
            <a:r>
              <a:rPr lang="de-DE" sz="1700" dirty="0" err="1"/>
              <a:t>women</a:t>
            </a:r>
            <a:r>
              <a:rPr lang="de-DE" sz="1700" dirty="0"/>
              <a:t> </a:t>
            </a:r>
            <a:r>
              <a:rPr lang="de-DE" sz="1700" dirty="0" err="1"/>
              <a:t>and</a:t>
            </a:r>
            <a:r>
              <a:rPr lang="de-DE" sz="1700" dirty="0"/>
              <a:t> </a:t>
            </a:r>
            <a:r>
              <a:rPr lang="de-DE" sz="1700" dirty="0" err="1"/>
              <a:t>girls</a:t>
            </a:r>
            <a:r>
              <a:rPr lang="de-DE" sz="1700" dirty="0"/>
              <a:t> </a:t>
            </a:r>
            <a:r>
              <a:rPr lang="de-DE" sz="1700" dirty="0" err="1"/>
              <a:t>with</a:t>
            </a:r>
            <a:r>
              <a:rPr lang="de-DE" sz="1700" dirty="0"/>
              <a:t> </a:t>
            </a:r>
            <a:r>
              <a:rPr lang="de-DE" sz="1700" dirty="0" err="1"/>
              <a:t>disabilities</a:t>
            </a:r>
            <a:r>
              <a:rPr lang="de-DE" sz="1700" dirty="0"/>
              <a:t>?</a:t>
            </a:r>
          </a:p>
          <a:p>
            <a:pPr>
              <a:buFont typeface="+mj-lt"/>
              <a:buAutoNum type="arabicPeriod"/>
            </a:pPr>
            <a:r>
              <a:rPr lang="de-DE" sz="1700" dirty="0" err="1"/>
              <a:t>How</a:t>
            </a:r>
            <a:r>
              <a:rPr lang="de-DE" sz="1700" dirty="0"/>
              <a:t> </a:t>
            </a:r>
            <a:r>
              <a:rPr lang="de-DE" sz="1700" dirty="0" err="1"/>
              <a:t>are</a:t>
            </a:r>
            <a:r>
              <a:rPr lang="de-DE" sz="1700" dirty="0"/>
              <a:t> </a:t>
            </a:r>
            <a:r>
              <a:rPr lang="de-DE" sz="1700" dirty="0" err="1"/>
              <a:t>women</a:t>
            </a:r>
            <a:r>
              <a:rPr lang="de-DE" sz="1700" dirty="0"/>
              <a:t> </a:t>
            </a:r>
            <a:r>
              <a:rPr lang="de-DE" sz="1700" dirty="0" err="1"/>
              <a:t>and</a:t>
            </a:r>
            <a:r>
              <a:rPr lang="de-DE" sz="1700" dirty="0"/>
              <a:t> </a:t>
            </a:r>
            <a:r>
              <a:rPr lang="de-DE" sz="1700" dirty="0" err="1"/>
              <a:t>girls</a:t>
            </a:r>
            <a:r>
              <a:rPr lang="de-DE" sz="1700" dirty="0"/>
              <a:t> </a:t>
            </a:r>
            <a:r>
              <a:rPr lang="de-DE" sz="1700" dirty="0" err="1"/>
              <a:t>with</a:t>
            </a:r>
            <a:r>
              <a:rPr lang="de-DE" sz="1700" dirty="0"/>
              <a:t> </a:t>
            </a:r>
            <a:r>
              <a:rPr lang="de-DE" sz="1700" dirty="0" err="1"/>
              <a:t>disabilities</a:t>
            </a:r>
            <a:r>
              <a:rPr lang="de-DE" sz="1700" dirty="0"/>
              <a:t> </a:t>
            </a:r>
            <a:r>
              <a:rPr lang="de-DE" sz="1700" dirty="0" err="1"/>
              <a:t>impacted</a:t>
            </a:r>
            <a:r>
              <a:rPr lang="de-DE" sz="1700" dirty="0"/>
              <a:t> </a:t>
            </a:r>
            <a:r>
              <a:rPr lang="de-DE" sz="1700" dirty="0" err="1"/>
              <a:t>by</a:t>
            </a:r>
            <a:r>
              <a:rPr lang="de-DE" sz="1700" dirty="0"/>
              <a:t> </a:t>
            </a:r>
            <a:r>
              <a:rPr lang="de-DE" sz="1700" dirty="0" err="1"/>
              <a:t>discrimination</a:t>
            </a:r>
            <a:r>
              <a:rPr lang="de-DE" sz="1700" dirty="0"/>
              <a:t>?</a:t>
            </a:r>
          </a:p>
          <a:p>
            <a:pPr>
              <a:buFont typeface="+mj-lt"/>
              <a:buAutoNum type="arabicPeriod"/>
            </a:pPr>
            <a:r>
              <a:rPr lang="de-DE" sz="1700" dirty="0" err="1"/>
              <a:t>What</a:t>
            </a:r>
            <a:r>
              <a:rPr lang="de-DE" sz="1700" dirty="0"/>
              <a:t> </a:t>
            </a:r>
            <a:r>
              <a:rPr lang="de-DE" sz="1700" dirty="0" err="1"/>
              <a:t>are</a:t>
            </a:r>
            <a:r>
              <a:rPr lang="de-DE" sz="1700" dirty="0"/>
              <a:t> </a:t>
            </a:r>
            <a:r>
              <a:rPr lang="de-DE" sz="1700" dirty="0" err="1"/>
              <a:t>the</a:t>
            </a:r>
            <a:r>
              <a:rPr lang="de-DE" sz="1700" dirty="0"/>
              <a:t> </a:t>
            </a:r>
            <a:r>
              <a:rPr lang="de-DE" sz="1700" dirty="0" err="1"/>
              <a:t>key</a:t>
            </a:r>
            <a:r>
              <a:rPr lang="de-DE" sz="1700" dirty="0"/>
              <a:t> </a:t>
            </a:r>
            <a:r>
              <a:rPr lang="de-DE" sz="1700" dirty="0" err="1"/>
              <a:t>issues</a:t>
            </a:r>
            <a:r>
              <a:rPr lang="de-DE" sz="1700" dirty="0"/>
              <a:t> </a:t>
            </a:r>
            <a:r>
              <a:rPr lang="de-DE" sz="1700" dirty="0" err="1"/>
              <a:t>impacting</a:t>
            </a:r>
            <a:r>
              <a:rPr lang="de-DE" sz="1700" dirty="0"/>
              <a:t> </a:t>
            </a:r>
            <a:r>
              <a:rPr lang="de-DE" sz="1700" dirty="0" err="1"/>
              <a:t>women</a:t>
            </a:r>
            <a:r>
              <a:rPr lang="de-DE" sz="1700" dirty="0"/>
              <a:t> </a:t>
            </a:r>
            <a:r>
              <a:rPr lang="de-DE" sz="1700" dirty="0" err="1"/>
              <a:t>and</a:t>
            </a:r>
            <a:r>
              <a:rPr lang="de-DE" sz="1700" dirty="0"/>
              <a:t> </a:t>
            </a:r>
            <a:r>
              <a:rPr lang="de-DE" sz="1700" dirty="0" err="1"/>
              <a:t>girls</a:t>
            </a:r>
            <a:r>
              <a:rPr lang="de-DE" sz="1700" dirty="0"/>
              <a:t> </a:t>
            </a:r>
            <a:r>
              <a:rPr lang="de-DE" sz="1700" dirty="0" err="1"/>
              <a:t>with</a:t>
            </a:r>
            <a:r>
              <a:rPr lang="de-DE" sz="1700" dirty="0"/>
              <a:t> </a:t>
            </a:r>
            <a:r>
              <a:rPr lang="de-DE" sz="1700" dirty="0" err="1"/>
              <a:t>disabilities</a:t>
            </a:r>
            <a:endParaRPr lang="de-DE" sz="1700" dirty="0"/>
          </a:p>
          <a:p>
            <a:pPr>
              <a:buFont typeface="+mj-lt"/>
              <a:buAutoNum type="arabicPeriod"/>
            </a:pPr>
            <a:r>
              <a:rPr lang="de-DE" sz="1700" dirty="0" err="1"/>
              <a:t>How</a:t>
            </a:r>
            <a:r>
              <a:rPr lang="de-DE" sz="1700" dirty="0"/>
              <a:t> </a:t>
            </a:r>
            <a:r>
              <a:rPr lang="de-DE" sz="1700" dirty="0" err="1"/>
              <a:t>are</a:t>
            </a:r>
            <a:r>
              <a:rPr lang="de-DE" sz="1700" dirty="0"/>
              <a:t> </a:t>
            </a:r>
            <a:r>
              <a:rPr lang="de-DE" sz="1700" dirty="0" err="1"/>
              <a:t>women</a:t>
            </a:r>
            <a:r>
              <a:rPr lang="de-DE" sz="1700" dirty="0"/>
              <a:t> </a:t>
            </a:r>
            <a:r>
              <a:rPr lang="de-DE" sz="1700" dirty="0" err="1"/>
              <a:t>and</a:t>
            </a:r>
            <a:r>
              <a:rPr lang="de-DE" sz="1700" dirty="0"/>
              <a:t> </a:t>
            </a:r>
            <a:r>
              <a:rPr lang="de-DE" sz="1700" dirty="0" err="1"/>
              <a:t>girls</a:t>
            </a:r>
            <a:r>
              <a:rPr lang="de-DE" sz="1700" dirty="0"/>
              <a:t> </a:t>
            </a:r>
            <a:r>
              <a:rPr lang="de-DE" sz="1700" dirty="0" err="1"/>
              <a:t>with</a:t>
            </a:r>
            <a:r>
              <a:rPr lang="de-DE" sz="1700" dirty="0"/>
              <a:t> </a:t>
            </a:r>
            <a:r>
              <a:rPr lang="de-DE" sz="1700" dirty="0" err="1"/>
              <a:t>disabilities</a:t>
            </a:r>
            <a:r>
              <a:rPr lang="de-DE" sz="1700" dirty="0"/>
              <a:t> </a:t>
            </a:r>
            <a:r>
              <a:rPr lang="de-DE" sz="1700" dirty="0" err="1"/>
              <a:t>protected</a:t>
            </a:r>
            <a:r>
              <a:rPr lang="de-DE" sz="1700" dirty="0"/>
              <a:t> </a:t>
            </a:r>
            <a:r>
              <a:rPr lang="de-DE" sz="1700" dirty="0" err="1"/>
              <a:t>by</a:t>
            </a:r>
            <a:r>
              <a:rPr lang="de-DE" sz="1700" dirty="0"/>
              <a:t> international </a:t>
            </a:r>
            <a:r>
              <a:rPr lang="de-DE" sz="1700" dirty="0" err="1"/>
              <a:t>law</a:t>
            </a:r>
            <a:endParaRPr lang="de-DE" sz="1700" dirty="0"/>
          </a:p>
          <a:p>
            <a:pPr>
              <a:buFont typeface="+mj-lt"/>
              <a:buAutoNum type="arabicPeriod"/>
            </a:pPr>
            <a:r>
              <a:rPr lang="de-DE" sz="1700" dirty="0" err="1"/>
              <a:t>What</a:t>
            </a:r>
            <a:r>
              <a:rPr lang="de-DE" sz="1700" dirty="0"/>
              <a:t> </a:t>
            </a:r>
            <a:r>
              <a:rPr lang="de-DE" sz="1700" dirty="0" err="1"/>
              <a:t>steps</a:t>
            </a:r>
            <a:r>
              <a:rPr lang="de-DE" sz="1700" dirty="0"/>
              <a:t> </a:t>
            </a:r>
            <a:r>
              <a:rPr lang="de-DE" sz="1700" dirty="0" err="1"/>
              <a:t>have</a:t>
            </a:r>
            <a:r>
              <a:rPr lang="de-DE" sz="1700" dirty="0"/>
              <a:t> </a:t>
            </a:r>
            <a:r>
              <a:rPr lang="de-DE" sz="1700" dirty="0" err="1"/>
              <a:t>development</a:t>
            </a:r>
            <a:r>
              <a:rPr lang="de-DE" sz="1700" dirty="0"/>
              <a:t> </a:t>
            </a:r>
            <a:r>
              <a:rPr lang="de-DE" sz="1700" dirty="0" err="1"/>
              <a:t>frameworks</a:t>
            </a:r>
            <a:r>
              <a:rPr lang="de-DE" sz="1700" dirty="0"/>
              <a:t> such </a:t>
            </a:r>
            <a:r>
              <a:rPr lang="de-DE" sz="1700" dirty="0" err="1"/>
              <a:t>as</a:t>
            </a:r>
            <a:r>
              <a:rPr lang="de-DE" sz="1700" dirty="0"/>
              <a:t> </a:t>
            </a:r>
            <a:r>
              <a:rPr lang="de-DE" sz="1700" dirty="0" err="1"/>
              <a:t>the</a:t>
            </a:r>
            <a:r>
              <a:rPr lang="de-DE" sz="1700" dirty="0"/>
              <a:t> SDGs </a:t>
            </a:r>
            <a:r>
              <a:rPr lang="de-DE" sz="1700" dirty="0" err="1"/>
              <a:t>taken</a:t>
            </a:r>
            <a:r>
              <a:rPr lang="de-DE" sz="1700" dirty="0"/>
              <a:t> </a:t>
            </a:r>
            <a:r>
              <a:rPr lang="de-DE" sz="1700" dirty="0" err="1"/>
              <a:t>to</a:t>
            </a:r>
            <a:r>
              <a:rPr lang="de-DE" sz="1700" dirty="0"/>
              <a:t> </a:t>
            </a:r>
            <a:r>
              <a:rPr lang="de-DE" sz="1700" dirty="0" err="1"/>
              <a:t>ensure</a:t>
            </a:r>
            <a:r>
              <a:rPr lang="de-DE" sz="1700" dirty="0"/>
              <a:t> </a:t>
            </a:r>
            <a:r>
              <a:rPr lang="de-DE" sz="1700" dirty="0" err="1"/>
              <a:t>the</a:t>
            </a:r>
            <a:r>
              <a:rPr lang="de-DE" sz="1700" dirty="0"/>
              <a:t> </a:t>
            </a:r>
            <a:r>
              <a:rPr lang="de-DE" sz="1700" dirty="0" err="1"/>
              <a:t>issues</a:t>
            </a:r>
            <a:r>
              <a:rPr lang="de-DE" sz="1700" dirty="0"/>
              <a:t> </a:t>
            </a:r>
            <a:r>
              <a:rPr lang="de-DE" sz="1700" dirty="0" err="1"/>
              <a:t>that</a:t>
            </a:r>
            <a:r>
              <a:rPr lang="de-DE" sz="1700" dirty="0"/>
              <a:t> </a:t>
            </a:r>
            <a:r>
              <a:rPr lang="de-DE" sz="1700" dirty="0" err="1"/>
              <a:t>affect</a:t>
            </a:r>
            <a:r>
              <a:rPr lang="de-DE" sz="1700" dirty="0"/>
              <a:t> </a:t>
            </a:r>
            <a:r>
              <a:rPr lang="de-DE" sz="1700" dirty="0" err="1"/>
              <a:t>women</a:t>
            </a:r>
            <a:r>
              <a:rPr lang="de-DE" sz="1700" dirty="0"/>
              <a:t> </a:t>
            </a:r>
            <a:r>
              <a:rPr lang="de-DE" sz="1700" dirty="0" err="1"/>
              <a:t>and</a:t>
            </a:r>
            <a:r>
              <a:rPr lang="de-DE" sz="1700" dirty="0"/>
              <a:t> </a:t>
            </a:r>
            <a:r>
              <a:rPr lang="de-DE" sz="1700" dirty="0" err="1"/>
              <a:t>girls</a:t>
            </a:r>
            <a:r>
              <a:rPr lang="de-DE" sz="1700" dirty="0"/>
              <a:t> </a:t>
            </a:r>
            <a:r>
              <a:rPr lang="de-DE" sz="1700" dirty="0" err="1"/>
              <a:t>with</a:t>
            </a:r>
            <a:r>
              <a:rPr lang="de-DE" sz="1700" dirty="0"/>
              <a:t> </a:t>
            </a:r>
            <a:r>
              <a:rPr lang="de-DE" sz="1700" dirty="0" err="1"/>
              <a:t>disabilities</a:t>
            </a:r>
            <a:r>
              <a:rPr lang="de-DE" sz="1700" dirty="0"/>
              <a:t> </a:t>
            </a:r>
            <a:r>
              <a:rPr lang="de-DE" sz="1700" dirty="0" err="1"/>
              <a:t>are</a:t>
            </a:r>
            <a:r>
              <a:rPr lang="de-DE" sz="1700" dirty="0"/>
              <a:t> </a:t>
            </a:r>
            <a:r>
              <a:rPr lang="de-DE" sz="1700" dirty="0" err="1"/>
              <a:t>addressed</a:t>
            </a:r>
            <a:endParaRPr lang="de-DE" sz="1700" dirty="0"/>
          </a:p>
          <a:p>
            <a:pPr>
              <a:buFont typeface="+mj-lt"/>
              <a:buAutoNum type="arabicPeriod"/>
            </a:pPr>
            <a:r>
              <a:rPr lang="de-DE" sz="1700" dirty="0"/>
              <a:t>In </a:t>
            </a:r>
            <a:r>
              <a:rPr lang="de-DE" sz="1700" dirty="0" err="1"/>
              <a:t>our</a:t>
            </a:r>
            <a:r>
              <a:rPr lang="de-DE" sz="1700" dirty="0"/>
              <a:t> </a:t>
            </a:r>
            <a:r>
              <a:rPr lang="de-DE" sz="1700" dirty="0" err="1"/>
              <a:t>own</a:t>
            </a:r>
            <a:r>
              <a:rPr lang="de-DE" sz="1700" dirty="0"/>
              <a:t> </a:t>
            </a:r>
            <a:r>
              <a:rPr lang="de-DE" sz="1700" dirty="0" err="1"/>
              <a:t>work</a:t>
            </a:r>
            <a:r>
              <a:rPr lang="de-DE" sz="1700" dirty="0"/>
              <a:t>, </a:t>
            </a:r>
            <a:r>
              <a:rPr lang="de-DE" sz="1700" dirty="0" err="1"/>
              <a:t>what</a:t>
            </a:r>
            <a:r>
              <a:rPr lang="de-DE" sz="1700" dirty="0"/>
              <a:t> </a:t>
            </a:r>
            <a:r>
              <a:rPr lang="de-DE" sz="1700" dirty="0" err="1"/>
              <a:t>steps</a:t>
            </a:r>
            <a:r>
              <a:rPr lang="de-DE" sz="1700" dirty="0"/>
              <a:t> </a:t>
            </a:r>
            <a:r>
              <a:rPr lang="de-DE" sz="1700" dirty="0" err="1"/>
              <a:t>can</a:t>
            </a:r>
            <a:r>
              <a:rPr lang="de-DE" sz="1700" dirty="0"/>
              <a:t> </a:t>
            </a:r>
            <a:r>
              <a:rPr lang="de-DE" sz="1700" dirty="0" err="1"/>
              <a:t>we</a:t>
            </a:r>
            <a:r>
              <a:rPr lang="de-DE" sz="1700" dirty="0"/>
              <a:t> </a:t>
            </a:r>
            <a:r>
              <a:rPr lang="de-DE" sz="1700" dirty="0" err="1"/>
              <a:t>take</a:t>
            </a:r>
            <a:r>
              <a:rPr lang="de-DE" sz="1700" dirty="0"/>
              <a:t> </a:t>
            </a:r>
            <a:r>
              <a:rPr lang="de-DE" sz="1700" dirty="0" err="1"/>
              <a:t>to</a:t>
            </a:r>
            <a:r>
              <a:rPr lang="de-DE" sz="1700" dirty="0"/>
              <a:t> </a:t>
            </a:r>
            <a:r>
              <a:rPr lang="de-DE" sz="1700" dirty="0" err="1"/>
              <a:t>improve</a:t>
            </a:r>
            <a:r>
              <a:rPr lang="de-DE" sz="1700" dirty="0"/>
              <a:t>, </a:t>
            </a:r>
            <a:r>
              <a:rPr lang="de-DE" sz="1700" dirty="0" err="1"/>
              <a:t>policies</a:t>
            </a:r>
            <a:r>
              <a:rPr lang="de-DE" sz="1700" dirty="0"/>
              <a:t> </a:t>
            </a:r>
            <a:r>
              <a:rPr lang="de-DE" sz="1700" dirty="0" err="1"/>
              <a:t>and</a:t>
            </a:r>
            <a:r>
              <a:rPr lang="de-DE" sz="1700" dirty="0"/>
              <a:t> </a:t>
            </a:r>
            <a:r>
              <a:rPr lang="de-DE" sz="1700" dirty="0" err="1"/>
              <a:t>programmes</a:t>
            </a:r>
            <a:r>
              <a:rPr lang="de-DE" sz="1700" dirty="0"/>
              <a:t>?</a:t>
            </a:r>
          </a:p>
          <a:p>
            <a:pPr>
              <a:buFont typeface="+mj-lt"/>
              <a:buAutoNum type="arabicPeriod"/>
            </a:pPr>
            <a:r>
              <a:rPr lang="de-DE" sz="1700" dirty="0"/>
              <a:t>Resources </a:t>
            </a:r>
          </a:p>
        </p:txBody>
      </p:sp>
    </p:spTree>
    <p:extLst>
      <p:ext uri="{BB962C8B-B14F-4D97-AF65-F5344CB8AC3E}">
        <p14:creationId xmlns:p14="http://schemas.microsoft.com/office/powerpoint/2010/main" val="199492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0D5C3-9E04-433D-B2F4-50F40FD501C9}"/>
              </a:ext>
            </a:extLst>
          </p:cNvPr>
          <p:cNvSpPr>
            <a:spLocks noGrp="1"/>
          </p:cNvSpPr>
          <p:nvPr>
            <p:ph type="title"/>
          </p:nvPr>
        </p:nvSpPr>
        <p:spPr/>
        <p:txBody>
          <a:bodyPr/>
          <a:lstStyle/>
          <a:p>
            <a:r>
              <a:rPr lang="de-DE" sz="2000" b="1" dirty="0"/>
              <a:t>1. Who are we?</a:t>
            </a:r>
            <a:br>
              <a:rPr lang="de-DE" sz="2000" b="1" dirty="0"/>
            </a:br>
            <a:endParaRPr lang="de-DE" sz="2000" b="1" dirty="0"/>
          </a:p>
        </p:txBody>
      </p:sp>
      <p:sp>
        <p:nvSpPr>
          <p:cNvPr id="6" name="Content Placeholder 2">
            <a:extLst>
              <a:ext uri="{FF2B5EF4-FFF2-40B4-BE49-F238E27FC236}">
                <a16:creationId xmlns:a16="http://schemas.microsoft.com/office/drawing/2014/main" id="{6861B2FA-28DD-40F6-B9D1-1E12536C8118}"/>
              </a:ext>
            </a:extLst>
          </p:cNvPr>
          <p:cNvSpPr>
            <a:spLocks noGrp="1"/>
          </p:cNvSpPr>
          <p:nvPr>
            <p:ph idx="1"/>
          </p:nvPr>
        </p:nvSpPr>
        <p:spPr>
          <a:xfrm>
            <a:off x="756592" y="1999015"/>
            <a:ext cx="7772400" cy="4114800"/>
          </a:xfrm>
        </p:spPr>
        <p:txBody>
          <a:bodyPr/>
          <a:lstStyle/>
          <a:p>
            <a:pPr marL="0" indent="0">
              <a:lnSpc>
                <a:spcPct val="150000"/>
              </a:lnSpc>
              <a:buNone/>
            </a:pPr>
            <a:r>
              <a:rPr lang="en-GB" sz="1700" i="1" dirty="0"/>
              <a:t>….Women with disabilities are a </a:t>
            </a:r>
            <a:r>
              <a:rPr lang="en-GB" sz="1700" b="1" i="1" dirty="0"/>
              <a:t>diverse group</a:t>
            </a:r>
            <a:r>
              <a:rPr lang="en-GB" sz="1700" i="1" dirty="0"/>
              <a:t>. We are indigenous women, we are young girls, and older women. We are lesbian, bi-sexual,  transgender women and intersex persons.</a:t>
            </a:r>
          </a:p>
          <a:p>
            <a:pPr marL="0" indent="0">
              <a:lnSpc>
                <a:spcPct val="150000"/>
              </a:lnSpc>
              <a:buNone/>
            </a:pPr>
            <a:r>
              <a:rPr lang="en-GB" sz="1700" i="1" dirty="0"/>
              <a:t>We are refugee women, migrant, asylum seeker and internally displaced women, and women in detention (hospitals, residential institutions, juvenile or correctional facilities, prisons). We are women who come from all walks of life, we are women who live in poverty. We are women from different ethnic, religious and racial backgrounds and we are women with different types of disabilities….</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lgn="ctr">
              <a:buNone/>
            </a:pPr>
            <a:endParaRPr lang="de-DE" sz="2000" dirty="0"/>
          </a:p>
        </p:txBody>
      </p:sp>
    </p:spTree>
    <p:extLst>
      <p:ext uri="{BB962C8B-B14F-4D97-AF65-F5344CB8AC3E}">
        <p14:creationId xmlns:p14="http://schemas.microsoft.com/office/powerpoint/2010/main" val="2496612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D8B26-DD48-49B4-9B6C-39B24D0099AF}"/>
              </a:ext>
            </a:extLst>
          </p:cNvPr>
          <p:cNvSpPr>
            <a:spLocks noGrp="1"/>
          </p:cNvSpPr>
          <p:nvPr>
            <p:ph type="title"/>
          </p:nvPr>
        </p:nvSpPr>
        <p:spPr>
          <a:xfrm>
            <a:off x="467524" y="432619"/>
            <a:ext cx="6096000" cy="1143000"/>
          </a:xfrm>
        </p:spPr>
        <p:txBody>
          <a:bodyPr/>
          <a:lstStyle/>
          <a:p>
            <a:r>
              <a:rPr lang="en-IE" sz="2000" b="1" dirty="0"/>
              <a:t>’’Nothing About us Without Us’’</a:t>
            </a:r>
            <a:endParaRPr lang="es-AR" sz="2000" b="1" dirty="0"/>
          </a:p>
        </p:txBody>
      </p:sp>
      <p:sp>
        <p:nvSpPr>
          <p:cNvPr id="3" name="Content Placeholder 2">
            <a:extLst>
              <a:ext uri="{FF2B5EF4-FFF2-40B4-BE49-F238E27FC236}">
                <a16:creationId xmlns:a16="http://schemas.microsoft.com/office/drawing/2014/main" id="{000940A6-C21D-4867-AFD4-6B3E3334F2CC}"/>
              </a:ext>
            </a:extLst>
          </p:cNvPr>
          <p:cNvSpPr>
            <a:spLocks noGrp="1"/>
          </p:cNvSpPr>
          <p:nvPr>
            <p:ph idx="1"/>
          </p:nvPr>
        </p:nvSpPr>
        <p:spPr>
          <a:xfrm>
            <a:off x="780188" y="2588833"/>
            <a:ext cx="7772400" cy="4114800"/>
          </a:xfrm>
        </p:spPr>
        <p:txBody>
          <a:bodyPr/>
          <a:lstStyle/>
          <a:p>
            <a:pPr marL="0" indent="0">
              <a:buNone/>
            </a:pPr>
            <a:endParaRPr lang="es-AR" dirty="0">
              <a:hlinkClick r:id="rId2"/>
            </a:endParaRPr>
          </a:p>
          <a:p>
            <a:r>
              <a:rPr lang="es-AR" dirty="0">
                <a:hlinkClick r:id="rId2"/>
              </a:rPr>
              <a:t>https://www.youtube.com/watch?v=wsfuvqyW2M0</a:t>
            </a:r>
            <a:endParaRPr lang="es-AR" dirty="0"/>
          </a:p>
        </p:txBody>
      </p:sp>
    </p:spTree>
    <p:extLst>
      <p:ext uri="{BB962C8B-B14F-4D97-AF65-F5344CB8AC3E}">
        <p14:creationId xmlns:p14="http://schemas.microsoft.com/office/powerpoint/2010/main" val="4055559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CBC56-171E-124C-9443-BBDACD73C12B}"/>
              </a:ext>
            </a:extLst>
          </p:cNvPr>
          <p:cNvSpPr>
            <a:spLocks noGrp="1"/>
          </p:cNvSpPr>
          <p:nvPr>
            <p:ph type="title"/>
          </p:nvPr>
        </p:nvSpPr>
        <p:spPr>
          <a:xfrm>
            <a:off x="212377" y="367727"/>
            <a:ext cx="6380650" cy="1143000"/>
          </a:xfrm>
        </p:spPr>
        <p:txBody>
          <a:bodyPr/>
          <a:lstStyle/>
          <a:p>
            <a:r>
              <a:rPr lang="en-US" sz="2000" b="1" dirty="0"/>
              <a:t>2. Multiple Discrimination and its impact on women and girls with disabilities</a:t>
            </a:r>
          </a:p>
        </p:txBody>
      </p:sp>
      <p:sp>
        <p:nvSpPr>
          <p:cNvPr id="3" name="Content Placeholder 2">
            <a:extLst>
              <a:ext uri="{FF2B5EF4-FFF2-40B4-BE49-F238E27FC236}">
                <a16:creationId xmlns:a16="http://schemas.microsoft.com/office/drawing/2014/main" id="{CD6F4DBD-7D87-8C41-94B0-2CF22C95D8A6}"/>
              </a:ext>
            </a:extLst>
          </p:cNvPr>
          <p:cNvSpPr>
            <a:spLocks noGrp="1"/>
          </p:cNvSpPr>
          <p:nvPr>
            <p:ph idx="1"/>
          </p:nvPr>
        </p:nvSpPr>
        <p:spPr>
          <a:xfrm>
            <a:off x="862781" y="1963502"/>
            <a:ext cx="7772400" cy="4114800"/>
          </a:xfrm>
        </p:spPr>
        <p:txBody>
          <a:bodyPr/>
          <a:lstStyle/>
          <a:p>
            <a:pPr marL="0" indent="0">
              <a:buNone/>
            </a:pPr>
            <a:r>
              <a:rPr lang="en-US" sz="1700" b="1" dirty="0"/>
              <a:t>Women and girls with disabilities face discrimination &amp; exclusion on a number of grounds:</a:t>
            </a:r>
          </a:p>
          <a:p>
            <a:pPr marL="0" indent="0">
              <a:buNone/>
            </a:pPr>
            <a:endParaRPr lang="en-US" sz="1700" dirty="0"/>
          </a:p>
          <a:p>
            <a:pPr>
              <a:buFont typeface="Arial" panose="020B0604020202020204" pitchFamily="34" charset="0"/>
              <a:buChar char="•"/>
            </a:pPr>
            <a:r>
              <a:rPr lang="en-US" sz="1700" dirty="0"/>
              <a:t>Disability discrimination due to having a disability</a:t>
            </a:r>
          </a:p>
          <a:p>
            <a:pPr>
              <a:buFont typeface="Arial" panose="020B0604020202020204" pitchFamily="34" charset="0"/>
              <a:buChar char="•"/>
            </a:pPr>
            <a:endParaRPr lang="en-US" sz="1700" dirty="0"/>
          </a:p>
          <a:p>
            <a:pPr>
              <a:buFont typeface="Arial" panose="020B0604020202020204" pitchFamily="34" charset="0"/>
              <a:buChar char="•"/>
            </a:pPr>
            <a:r>
              <a:rPr lang="en-US" sz="1700" dirty="0"/>
              <a:t>Discrimination on the grounds of being a woman or girl</a:t>
            </a:r>
          </a:p>
          <a:p>
            <a:pPr>
              <a:buFont typeface="Arial" panose="020B0604020202020204" pitchFamily="34" charset="0"/>
              <a:buChar char="•"/>
            </a:pPr>
            <a:endParaRPr lang="en-US" sz="1700" dirty="0"/>
          </a:p>
          <a:p>
            <a:pPr>
              <a:buFont typeface="Arial" panose="020B0604020202020204" pitchFamily="34" charset="0"/>
              <a:buChar char="•"/>
            </a:pPr>
            <a:r>
              <a:rPr lang="en-US" sz="1700" dirty="0"/>
              <a:t>In many countries discrimination because of living in poverty</a:t>
            </a:r>
          </a:p>
          <a:p>
            <a:pPr>
              <a:buFont typeface="Arial" panose="020B0604020202020204" pitchFamily="34" charset="0"/>
              <a:buChar char="•"/>
            </a:pPr>
            <a:endParaRPr lang="en-US" sz="1700" dirty="0"/>
          </a:p>
          <a:p>
            <a:pPr>
              <a:buFont typeface="Arial" panose="020B0604020202020204" pitchFamily="34" charset="0"/>
              <a:buChar char="•"/>
            </a:pPr>
            <a:endParaRPr lang="en-US" sz="1700" dirty="0"/>
          </a:p>
          <a:p>
            <a:pPr marL="0" indent="0">
              <a:buNone/>
            </a:pPr>
            <a:endParaRPr lang="en-US" sz="1700" dirty="0"/>
          </a:p>
          <a:p>
            <a:pPr marL="0" indent="0">
              <a:buNone/>
            </a:pPr>
            <a:r>
              <a:rPr lang="en-US" sz="1700" dirty="0"/>
              <a:t> This can be often referred to as double or triple discrimination</a:t>
            </a:r>
          </a:p>
        </p:txBody>
      </p:sp>
      <p:sp>
        <p:nvSpPr>
          <p:cNvPr id="4" name="Arrow: Down 3">
            <a:extLst>
              <a:ext uri="{FF2B5EF4-FFF2-40B4-BE49-F238E27FC236}">
                <a16:creationId xmlns:a16="http://schemas.microsoft.com/office/drawing/2014/main" id="{84B75106-3459-4BD4-B680-7D0973096010}"/>
              </a:ext>
            </a:extLst>
          </p:cNvPr>
          <p:cNvSpPr/>
          <p:nvPr/>
        </p:nvSpPr>
        <p:spPr bwMode="auto">
          <a:xfrm>
            <a:off x="4383221" y="4772578"/>
            <a:ext cx="365760" cy="40115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2400" b="0" i="0" u="none" strike="noStrike" cap="none" normalizeH="0" baseline="0">
              <a:ln>
                <a:noFill/>
              </a:ln>
              <a:solidFill>
                <a:schemeClr val="tx1"/>
              </a:solidFill>
              <a:effectLst/>
              <a:latin typeface="Times"/>
            </a:endParaRPr>
          </a:p>
        </p:txBody>
      </p:sp>
    </p:spTree>
    <p:extLst>
      <p:ext uri="{BB962C8B-B14F-4D97-AF65-F5344CB8AC3E}">
        <p14:creationId xmlns:p14="http://schemas.microsoft.com/office/powerpoint/2010/main" val="4285284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A0AFC-2420-714D-9378-30312C4AC1C5}"/>
              </a:ext>
            </a:extLst>
          </p:cNvPr>
          <p:cNvSpPr>
            <a:spLocks noGrp="1"/>
          </p:cNvSpPr>
          <p:nvPr>
            <p:ph type="title"/>
          </p:nvPr>
        </p:nvSpPr>
        <p:spPr>
          <a:xfrm>
            <a:off x="255147" y="314633"/>
            <a:ext cx="6096000" cy="1143000"/>
          </a:xfrm>
        </p:spPr>
        <p:txBody>
          <a:bodyPr/>
          <a:lstStyle/>
          <a:p>
            <a:r>
              <a:rPr lang="en-US" sz="2000" b="1" dirty="0"/>
              <a:t>Intersectional discrimination – women and girls with disabilities at the crossroads of intersecting identities</a:t>
            </a:r>
          </a:p>
        </p:txBody>
      </p:sp>
      <p:sp>
        <p:nvSpPr>
          <p:cNvPr id="3" name="Content Placeholder 2">
            <a:extLst>
              <a:ext uri="{FF2B5EF4-FFF2-40B4-BE49-F238E27FC236}">
                <a16:creationId xmlns:a16="http://schemas.microsoft.com/office/drawing/2014/main" id="{70844485-128C-9941-9B4E-FB161C666279}"/>
              </a:ext>
            </a:extLst>
          </p:cNvPr>
          <p:cNvSpPr>
            <a:spLocks noGrp="1"/>
          </p:cNvSpPr>
          <p:nvPr>
            <p:ph idx="1"/>
          </p:nvPr>
        </p:nvSpPr>
        <p:spPr>
          <a:xfrm>
            <a:off x="738894" y="1701964"/>
            <a:ext cx="7772400" cy="4114800"/>
          </a:xfrm>
        </p:spPr>
        <p:txBody>
          <a:bodyPr/>
          <a:lstStyle/>
          <a:p>
            <a:pPr marL="0" indent="0">
              <a:lnSpc>
                <a:spcPct val="200000"/>
              </a:lnSpc>
              <a:buNone/>
            </a:pPr>
            <a:endParaRPr lang="en-US" sz="2000" dirty="0"/>
          </a:p>
          <a:p>
            <a:pPr marL="0" indent="0" algn="ctr">
              <a:lnSpc>
                <a:spcPct val="150000"/>
              </a:lnSpc>
              <a:buNone/>
            </a:pPr>
            <a:r>
              <a:rPr lang="en-US" sz="1700" i="1" dirty="0"/>
              <a:t>“I think it’s important to look at intersectionality</a:t>
            </a:r>
          </a:p>
          <a:p>
            <a:pPr marL="0" indent="0" algn="ctr">
              <a:lnSpc>
                <a:spcPct val="150000"/>
              </a:lnSpc>
              <a:buNone/>
            </a:pPr>
            <a:r>
              <a:rPr lang="en-US" sz="1700" i="1" dirty="0"/>
              <a:t>of identity. I believe we focus too much</a:t>
            </a:r>
          </a:p>
          <a:p>
            <a:pPr marL="0" indent="0" algn="ctr">
              <a:lnSpc>
                <a:spcPct val="150000"/>
              </a:lnSpc>
              <a:buNone/>
            </a:pPr>
            <a:r>
              <a:rPr lang="en-US" sz="1700" i="1" dirty="0"/>
              <a:t>on just one … in fact we are never just one</a:t>
            </a:r>
          </a:p>
          <a:p>
            <a:pPr marL="0" indent="0" algn="ctr">
              <a:lnSpc>
                <a:spcPct val="150000"/>
              </a:lnSpc>
              <a:buNone/>
            </a:pPr>
            <a:r>
              <a:rPr lang="en-US" sz="1700" i="1" dirty="0"/>
              <a:t>thing. I identify myself as not just a woman,</a:t>
            </a:r>
          </a:p>
          <a:p>
            <a:pPr marL="0" indent="0" algn="ctr">
              <a:lnSpc>
                <a:spcPct val="150000"/>
              </a:lnSpc>
              <a:buNone/>
            </a:pPr>
            <a:r>
              <a:rPr lang="en-US" sz="1700" i="1" dirty="0"/>
              <a:t>I identify myself as a woman who is black,</a:t>
            </a:r>
          </a:p>
          <a:p>
            <a:pPr marL="0" indent="0" algn="ctr">
              <a:lnSpc>
                <a:spcPct val="150000"/>
              </a:lnSpc>
              <a:buNone/>
            </a:pPr>
            <a:r>
              <a:rPr lang="en-US" sz="1700" i="1" dirty="0"/>
              <a:t>from the south and Deaf” – Megan Shanks, US</a:t>
            </a:r>
          </a:p>
        </p:txBody>
      </p:sp>
    </p:spTree>
    <p:extLst>
      <p:ext uri="{BB962C8B-B14F-4D97-AF65-F5344CB8AC3E}">
        <p14:creationId xmlns:p14="http://schemas.microsoft.com/office/powerpoint/2010/main" val="2607608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1EBCB-04DA-6B4F-A7F0-2DF446C6B471}"/>
              </a:ext>
            </a:extLst>
          </p:cNvPr>
          <p:cNvSpPr>
            <a:spLocks noGrp="1"/>
          </p:cNvSpPr>
          <p:nvPr>
            <p:ph type="title"/>
          </p:nvPr>
        </p:nvSpPr>
        <p:spPr>
          <a:xfrm>
            <a:off x="266946" y="261538"/>
            <a:ext cx="6096000" cy="1143000"/>
          </a:xfrm>
        </p:spPr>
        <p:txBody>
          <a:bodyPr/>
          <a:lstStyle/>
          <a:p>
            <a:r>
              <a:rPr lang="en-US" sz="2000" b="1" dirty="0"/>
              <a:t>Intersectional discrimination </a:t>
            </a:r>
          </a:p>
        </p:txBody>
      </p:sp>
      <p:sp>
        <p:nvSpPr>
          <p:cNvPr id="3" name="Content Placeholder 2">
            <a:extLst>
              <a:ext uri="{FF2B5EF4-FFF2-40B4-BE49-F238E27FC236}">
                <a16:creationId xmlns:a16="http://schemas.microsoft.com/office/drawing/2014/main" id="{3E52FB48-10DD-5441-8DFA-743E2A5F0BBD}"/>
              </a:ext>
            </a:extLst>
          </p:cNvPr>
          <p:cNvSpPr>
            <a:spLocks noGrp="1"/>
          </p:cNvSpPr>
          <p:nvPr>
            <p:ph idx="1"/>
          </p:nvPr>
        </p:nvSpPr>
        <p:spPr/>
        <p:txBody>
          <a:bodyPr/>
          <a:lstStyle/>
          <a:p>
            <a:r>
              <a:rPr lang="en-US" sz="1700" dirty="0"/>
              <a:t>The concept of intersectional discrimination </a:t>
            </a:r>
            <a:r>
              <a:rPr lang="en-US" sz="1700" dirty="0" err="1"/>
              <a:t>recognises</a:t>
            </a:r>
            <a:r>
              <a:rPr lang="en-US" sz="1700" dirty="0"/>
              <a:t> that individuals do not experience discrimination as members of a homogenous group but, rather, as individuals with multidimensional layers of identities, statuses and life circumstances. </a:t>
            </a:r>
          </a:p>
          <a:p>
            <a:endParaRPr lang="en-US" sz="1700" dirty="0"/>
          </a:p>
          <a:p>
            <a:r>
              <a:rPr lang="en-US" sz="1700" dirty="0"/>
              <a:t>It acknowledges the </a:t>
            </a:r>
            <a:r>
              <a:rPr lang="en-US" sz="1700" b="1" dirty="0"/>
              <a:t>lived realities and experiences of heightened disadvantage of individuals caused by multiple and intersecting forms of discrimination</a:t>
            </a:r>
            <a:r>
              <a:rPr lang="en-US" sz="1700" dirty="0"/>
              <a:t>, which </a:t>
            </a:r>
            <a:r>
              <a:rPr lang="en-US" sz="1700" b="1" dirty="0"/>
              <a:t>requires targeted measures to be taken </a:t>
            </a:r>
            <a:r>
              <a:rPr lang="en-US" sz="1700" dirty="0"/>
              <a:t>with respect to disaggregated data collection, consultation, policymaking, the enforceability of non-discrimination policies and the provision of effective remedies.</a:t>
            </a:r>
          </a:p>
        </p:txBody>
      </p:sp>
    </p:spTree>
    <p:extLst>
      <p:ext uri="{BB962C8B-B14F-4D97-AF65-F5344CB8AC3E}">
        <p14:creationId xmlns:p14="http://schemas.microsoft.com/office/powerpoint/2010/main" val="3918135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D12DEE-C8BF-C545-9546-A3BAFD9CD288}"/>
              </a:ext>
            </a:extLst>
          </p:cNvPr>
          <p:cNvSpPr>
            <a:spLocks noGrp="1"/>
          </p:cNvSpPr>
          <p:nvPr>
            <p:ph type="title"/>
          </p:nvPr>
        </p:nvSpPr>
        <p:spPr>
          <a:xfrm>
            <a:off x="218276" y="296934"/>
            <a:ext cx="6268556" cy="1143000"/>
          </a:xfrm>
        </p:spPr>
        <p:txBody>
          <a:bodyPr/>
          <a:lstStyle/>
          <a:p>
            <a:r>
              <a:rPr lang="en-US" sz="2000" b="1" dirty="0"/>
              <a:t>3. Key issues/barriers impacting women with disabilities – Economic, Social and Cultural Rights (1)</a:t>
            </a:r>
          </a:p>
        </p:txBody>
      </p:sp>
      <p:sp>
        <p:nvSpPr>
          <p:cNvPr id="5" name="TextBox 4">
            <a:extLst>
              <a:ext uri="{FF2B5EF4-FFF2-40B4-BE49-F238E27FC236}">
                <a16:creationId xmlns:a16="http://schemas.microsoft.com/office/drawing/2014/main" id="{09D04135-002C-C94A-9326-06E7AE2685BB}"/>
              </a:ext>
            </a:extLst>
          </p:cNvPr>
          <p:cNvSpPr txBox="1"/>
          <p:nvPr/>
        </p:nvSpPr>
        <p:spPr>
          <a:xfrm>
            <a:off x="685800" y="1800835"/>
            <a:ext cx="8300852" cy="4539704"/>
          </a:xfrm>
          <a:prstGeom prst="rect">
            <a:avLst/>
          </a:prstGeom>
          <a:noFill/>
        </p:spPr>
        <p:txBody>
          <a:bodyPr wrap="square" rtlCol="0">
            <a:spAutoFit/>
          </a:bodyPr>
          <a:lstStyle/>
          <a:p>
            <a:pPr algn="ctr">
              <a:buClr>
                <a:srgbClr val="C00000"/>
              </a:buClr>
            </a:pPr>
            <a:r>
              <a:rPr lang="en-US" sz="1700" b="1" dirty="0">
                <a:latin typeface="+mn-lt"/>
              </a:rPr>
              <a:t>Access to Education:</a:t>
            </a:r>
          </a:p>
          <a:p>
            <a:pPr marL="285750" indent="-285750">
              <a:buClr>
                <a:srgbClr val="C00000"/>
              </a:buClr>
              <a:buFont typeface="Arial" panose="020B0604020202020204" pitchFamily="34" charset="0"/>
              <a:buChar char="•"/>
            </a:pPr>
            <a:endParaRPr lang="en-US" sz="1700" dirty="0">
              <a:latin typeface="+mn-lt"/>
            </a:endParaRPr>
          </a:p>
          <a:p>
            <a:pPr marL="285750" indent="-285750">
              <a:buClr>
                <a:srgbClr val="C00000"/>
              </a:buClr>
              <a:buFont typeface="Arial" panose="020B0604020202020204" pitchFamily="34" charset="0"/>
              <a:buChar char="•"/>
            </a:pPr>
            <a:r>
              <a:rPr lang="en-US" sz="1700" dirty="0">
                <a:latin typeface="+mn-lt"/>
              </a:rPr>
              <a:t>Women and girls with disabilities are recognized as faring less well than boys with disabilities and women and girls without disabilities in accessing education and training</a:t>
            </a:r>
          </a:p>
          <a:p>
            <a:pPr marL="285750" indent="-285750">
              <a:buClr>
                <a:srgbClr val="C00000"/>
              </a:buClr>
              <a:buFont typeface="Arial" panose="020B0604020202020204" pitchFamily="34" charset="0"/>
              <a:buChar char="•"/>
            </a:pPr>
            <a:endParaRPr lang="en-US" sz="1700" u="sng" dirty="0">
              <a:latin typeface="+mn-lt"/>
            </a:endParaRPr>
          </a:p>
          <a:p>
            <a:pPr>
              <a:buClr>
                <a:srgbClr val="C00000"/>
              </a:buClr>
            </a:pPr>
            <a:r>
              <a:rPr lang="en-US" sz="1700" u="sng" dirty="0">
                <a:latin typeface="+mn-lt"/>
              </a:rPr>
              <a:t>Some of the barriers faced:</a:t>
            </a:r>
          </a:p>
          <a:p>
            <a:pPr marL="285750" indent="-285750">
              <a:buClr>
                <a:srgbClr val="C00000"/>
              </a:buClr>
              <a:buFont typeface="Arial" panose="020B0604020202020204" pitchFamily="34" charset="0"/>
              <a:buChar char="•"/>
            </a:pPr>
            <a:r>
              <a:rPr lang="en-US" sz="1700" dirty="0">
                <a:latin typeface="+mn-lt"/>
              </a:rPr>
              <a:t>Lack of access to safe and secure transport to take girls and women with disabilities to school and training, </a:t>
            </a:r>
          </a:p>
          <a:p>
            <a:pPr marL="285750" indent="-285750">
              <a:buClr>
                <a:srgbClr val="C00000"/>
              </a:buClr>
              <a:buFont typeface="Arial" panose="020B0604020202020204" pitchFamily="34" charset="0"/>
              <a:buChar char="•"/>
            </a:pPr>
            <a:r>
              <a:rPr lang="en-US" sz="1700" dirty="0">
                <a:latin typeface="+mn-lt"/>
              </a:rPr>
              <a:t>Inaccessible classrooms and training spaces and water and sanitation facilities. Not having access to water and sanitation facilities for example can mean a young woman with a disability may drop out of school</a:t>
            </a:r>
          </a:p>
          <a:p>
            <a:pPr marL="285750" indent="-285750">
              <a:buClr>
                <a:srgbClr val="C00000"/>
              </a:buClr>
              <a:buFont typeface="Arial" panose="020B0604020202020204" pitchFamily="34" charset="0"/>
              <a:buChar char="•"/>
            </a:pPr>
            <a:r>
              <a:rPr lang="en-US" sz="1700" dirty="0">
                <a:latin typeface="+mn-lt"/>
              </a:rPr>
              <a:t>The cost of attending school can also be a barrier for girls with disabilities, particularly girls living in poverty. This can be further compounded by negatively held views about the value of educating girls with disabilities</a:t>
            </a:r>
          </a:p>
        </p:txBody>
      </p:sp>
    </p:spTree>
    <p:extLst>
      <p:ext uri="{BB962C8B-B14F-4D97-AF65-F5344CB8AC3E}">
        <p14:creationId xmlns:p14="http://schemas.microsoft.com/office/powerpoint/2010/main" val="3522370293"/>
      </p:ext>
    </p:extLst>
  </p:cSld>
  <p:clrMapOvr>
    <a:masterClrMapping/>
  </p:clrMapOvr>
</p:sld>
</file>

<file path=ppt/theme/theme1.xml><?xml version="1.0" encoding="utf-8"?>
<a:theme xmlns:a="http://schemas.openxmlformats.org/drawingml/2006/main" name="Blank Presentation">
  <a:themeElements>
    <a:clrScheme name="CBM">
      <a:dk1>
        <a:sysClr val="windowText" lastClr="000000"/>
      </a:dk1>
      <a:lt1>
        <a:sysClr val="window" lastClr="FFFFFF"/>
      </a:lt1>
      <a:dk2>
        <a:srgbClr val="44546A"/>
      </a:dk2>
      <a:lt2>
        <a:srgbClr val="E7E6E6"/>
      </a:lt2>
      <a:accent1>
        <a:srgbClr val="C4141B"/>
      </a:accent1>
      <a:accent2>
        <a:srgbClr val="FFC20C"/>
      </a:accent2>
      <a:accent3>
        <a:srgbClr val="8C5BA5"/>
      </a:accent3>
      <a:accent4>
        <a:srgbClr val="B09C78"/>
      </a:accent4>
      <a:accent5>
        <a:srgbClr val="719BD1"/>
      </a:accent5>
      <a:accent6>
        <a:srgbClr val="5CBB56"/>
      </a:accent6>
      <a:hlink>
        <a:srgbClr val="2E75B5"/>
      </a:hlink>
      <a:folHlink>
        <a:srgbClr val="954F72"/>
      </a:folHlink>
    </a:clrScheme>
    <a:fontScheme name="Custom 1">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BM PowerPoint template Spanish.potx" id="{9220065E-3B08-4367-B842-39C0AF3E13A1}" vid="{E7E82376-E810-4ED9-94E5-9505A2049352}"/>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2D3090C8F0EDB4D86D65E45FA1C8131" ma:contentTypeVersion="12" ma:contentTypeDescription="Ein neues Dokument erstellen." ma:contentTypeScope="" ma:versionID="73b110b5aeebf87e8b3231b6c9f96d33">
  <xsd:schema xmlns:xsd="http://www.w3.org/2001/XMLSchema" xmlns:xs="http://www.w3.org/2001/XMLSchema" xmlns:p="http://schemas.microsoft.com/office/2006/metadata/properties" xmlns:ns1="http://schemas.microsoft.com/sharepoint/v3" xmlns:ns3="ad3f4035-cfec-48ae-b0d4-60dd072c3c11" xmlns:ns4="7c25f65b-3a90-4d7f-96f9-c914a3bd5520" targetNamespace="http://schemas.microsoft.com/office/2006/metadata/properties" ma:root="true" ma:fieldsID="ea48a0b520d3035e2ab4b8a11371c9da" ns1:_="" ns3:_="" ns4:_="">
    <xsd:import namespace="http://schemas.microsoft.com/sharepoint/v3"/>
    <xsd:import namespace="ad3f4035-cfec-48ae-b0d4-60dd072c3c11"/>
    <xsd:import namespace="7c25f65b-3a90-4d7f-96f9-c914a3bd552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DateTaken" minOccurs="0"/>
                <xsd:element ref="ns1:_ip_UnifiedCompliancePolicyProperties" minOccurs="0"/>
                <xsd:element ref="ns1:_ip_UnifiedCompliancePolicyUIAc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Eigenschaften der einheitlichen Compliancerichtlinie" ma:hidden="true" ma:internalName="_ip_UnifiedCompliancePolicyProperties">
      <xsd:simpleType>
        <xsd:restriction base="dms:Note"/>
      </xsd:simpleType>
    </xsd:element>
    <xsd:element name="_ip_UnifiedCompliancePolicyUIAction" ma:index="17" nillable="true" ma:displayName="UI-Aktion der einheitlichen Compliancerichtlini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3f4035-cfec-48ae-b0d4-60dd072c3c1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25f65b-3a90-4d7f-96f9-c914a3bd5520"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element name="SharingHintHash" ma:index="14" nillable="true" ma:displayName="Freigabehinweis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2A1EBFC-0FA7-4DD8-B078-393C18697AAE}">
  <ds:schemaRefs>
    <ds:schemaRef ds:uri="7c25f65b-3a90-4d7f-96f9-c914a3bd5520"/>
    <ds:schemaRef ds:uri="ad3f4035-cfec-48ae-b0d4-60dd072c3c1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E85044C-D87C-4DB8-936F-643AAA9F7509}">
  <ds:schemaRefs>
    <ds:schemaRef ds:uri="http://schemas.microsoft.com/sharepoint/v3/contenttype/forms"/>
  </ds:schemaRefs>
</ds:datastoreItem>
</file>

<file path=customXml/itemProps3.xml><?xml version="1.0" encoding="utf-8"?>
<ds:datastoreItem xmlns:ds="http://schemas.openxmlformats.org/officeDocument/2006/customXml" ds:itemID="{38C3DCD7-A693-477F-BC40-86371D3D394A}">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792</TotalTime>
  <Words>2330</Words>
  <Application>Microsoft Macintosh PowerPoint</Application>
  <PresentationFormat>On-screen Show (4:3)</PresentationFormat>
  <Paragraphs>212</Paragraphs>
  <Slides>21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Times</vt:lpstr>
      <vt:lpstr>Times New Roman</vt:lpstr>
      <vt:lpstr>Verdana</vt:lpstr>
      <vt:lpstr>Blank Presentation</vt:lpstr>
      <vt:lpstr>Women and Girls with Disabilities </vt:lpstr>
      <vt:lpstr>Who are your presenters today?</vt:lpstr>
      <vt:lpstr>What we will cover in today’s webinar </vt:lpstr>
      <vt:lpstr>1. Who are we? </vt:lpstr>
      <vt:lpstr>’’Nothing About us Without Us’’</vt:lpstr>
      <vt:lpstr>2. Multiple Discrimination and its impact on women and girls with disabilities</vt:lpstr>
      <vt:lpstr>Intersectional discrimination – women and girls with disabilities at the crossroads of intersecting identities</vt:lpstr>
      <vt:lpstr>Intersectional discrimination </vt:lpstr>
      <vt:lpstr>3. Key issues/barriers impacting women with disabilities – Economic, Social and Cultural Rights (1)</vt:lpstr>
      <vt:lpstr>Key issues/barriers impacting women with disabilities – Economic, Social and Cultural Rights (2)</vt:lpstr>
      <vt:lpstr>Key issues/barriers impacting women with disabilities – Economic, Social and Cultural Rights (3)</vt:lpstr>
      <vt:lpstr>Key issues impacting women with disabilities – Civil and political rights (3)</vt:lpstr>
      <vt:lpstr> 4. How are women and girls with disabilities protected by international law? (1)  </vt:lpstr>
      <vt:lpstr>How are women and girls with disabilities protected by international law? (2) </vt:lpstr>
      <vt:lpstr>5. How have development frameworks included women and girls with disabilities?</vt:lpstr>
      <vt:lpstr> </vt:lpstr>
      <vt:lpstr>Support movement building </vt:lpstr>
      <vt:lpstr>Commit to Inclusion in a Policy</vt:lpstr>
      <vt:lpstr>7. Resources</vt:lpstr>
      <vt:lpstr>PowerPoint Presentation</vt:lpstr>
      <vt:lpstr>PowerPoint Presentation</vt:lpstr>
    </vt:vector>
  </TitlesOfParts>
  <Company>Burnett 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Fed2 Set Up</dc:title>
  <dc:creator>Sinkinson, Helen</dc:creator>
  <cp:lastModifiedBy>Mary Keogh</cp:lastModifiedBy>
  <cp:revision>27</cp:revision>
  <cp:lastPrinted>2019-09-12T08:49:37Z</cp:lastPrinted>
  <dcterms:created xsi:type="dcterms:W3CDTF">2019-07-01T10:25:19Z</dcterms:created>
  <dcterms:modified xsi:type="dcterms:W3CDTF">2019-10-31T12:19:20Z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72800cf-2955-44f2-9af5-2729b9008551_Enabled">
    <vt:lpwstr>true</vt:lpwstr>
  </property>
  <property fmtid="{D5CDD505-2E9C-101B-9397-08002B2CF9AE}" pid="3" name="MSIP_Label_372800cf-2955-44f2-9af5-2729b9008551_SetDate">
    <vt:lpwstr>2019-07-08T15:21:14Z</vt:lpwstr>
  </property>
  <property fmtid="{D5CDD505-2E9C-101B-9397-08002B2CF9AE}" pid="4" name="MSIP_Label_372800cf-2955-44f2-9af5-2729b9008551_Method">
    <vt:lpwstr>Privileged</vt:lpwstr>
  </property>
  <property fmtid="{D5CDD505-2E9C-101B-9397-08002B2CF9AE}" pid="5" name="MSIP_Label_372800cf-2955-44f2-9af5-2729b9008551_Name">
    <vt:lpwstr>Internal CBM Federation</vt:lpwstr>
  </property>
  <property fmtid="{D5CDD505-2E9C-101B-9397-08002B2CF9AE}" pid="6" name="MSIP_Label_372800cf-2955-44f2-9af5-2729b9008551_SiteId">
    <vt:lpwstr>87630e11-3313-4ca9-95a4-d66668365b6a</vt:lpwstr>
  </property>
  <property fmtid="{D5CDD505-2E9C-101B-9397-08002B2CF9AE}" pid="7" name="MSIP_Label_372800cf-2955-44f2-9af5-2729b9008551_ActionId">
    <vt:lpwstr>a3531e2e-2449-429c-84e8-0000999540ea</vt:lpwstr>
  </property>
  <property fmtid="{D5CDD505-2E9C-101B-9397-08002B2CF9AE}" pid="8" name="MSIP_Label_372800cf-2955-44f2-9af5-2729b9008551_ContentBits">
    <vt:lpwstr>2</vt:lpwstr>
  </property>
  <property fmtid="{D5CDD505-2E9C-101B-9397-08002B2CF9AE}" pid="9" name="ContentTypeId">
    <vt:lpwstr>0x010100C2D3090C8F0EDB4D86D65E45FA1C8131</vt:lpwstr>
  </property>
</Properties>
</file>